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318" r:id="rId3"/>
    <p:sldId id="324" r:id="rId4"/>
    <p:sldId id="298" r:id="rId5"/>
    <p:sldId id="325" r:id="rId6"/>
    <p:sldId id="299" r:id="rId7"/>
    <p:sldId id="326" r:id="rId8"/>
    <p:sldId id="301" r:id="rId9"/>
    <p:sldId id="327" r:id="rId10"/>
    <p:sldId id="300" r:id="rId11"/>
    <p:sldId id="328" r:id="rId12"/>
    <p:sldId id="302" r:id="rId13"/>
    <p:sldId id="329" r:id="rId14"/>
    <p:sldId id="303" r:id="rId15"/>
    <p:sldId id="330" r:id="rId16"/>
    <p:sldId id="304" r:id="rId17"/>
    <p:sldId id="331" r:id="rId18"/>
    <p:sldId id="319" r:id="rId19"/>
    <p:sldId id="332" r:id="rId20"/>
    <p:sldId id="305" r:id="rId21"/>
    <p:sldId id="333" r:id="rId22"/>
    <p:sldId id="306" r:id="rId23"/>
    <p:sldId id="334" r:id="rId24"/>
    <p:sldId id="307" r:id="rId25"/>
    <p:sldId id="335" r:id="rId26"/>
    <p:sldId id="320" r:id="rId27"/>
    <p:sldId id="336" r:id="rId28"/>
    <p:sldId id="321" r:id="rId29"/>
    <p:sldId id="337" r:id="rId30"/>
    <p:sldId id="322" r:id="rId31"/>
    <p:sldId id="338" r:id="rId32"/>
    <p:sldId id="323" r:id="rId33"/>
    <p:sldId id="339" r:id="rId34"/>
    <p:sldId id="308" r:id="rId35"/>
    <p:sldId id="340" r:id="rId36"/>
    <p:sldId id="309" r:id="rId37"/>
    <p:sldId id="341" r:id="rId38"/>
    <p:sldId id="296" r:id="rId39"/>
    <p:sldId id="342" r:id="rId40"/>
    <p:sldId id="310" r:id="rId41"/>
    <p:sldId id="343" r:id="rId42"/>
    <p:sldId id="311" r:id="rId43"/>
    <p:sldId id="344" r:id="rId44"/>
    <p:sldId id="312" r:id="rId45"/>
    <p:sldId id="345" r:id="rId46"/>
    <p:sldId id="313" r:id="rId47"/>
    <p:sldId id="346" r:id="rId48"/>
    <p:sldId id="314" r:id="rId49"/>
    <p:sldId id="347" r:id="rId50"/>
    <p:sldId id="315" r:id="rId51"/>
    <p:sldId id="348" r:id="rId52"/>
    <p:sldId id="316" r:id="rId53"/>
    <p:sldId id="34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showGuides="1">
      <p:cViewPr varScale="1">
        <p:scale>
          <a:sx n="72" d="100"/>
          <a:sy n="7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193355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252593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96030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305297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285644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147129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316613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13804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390829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412042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D05FD-51DB-4A6E-B8FE-411C17A8100B}" type="datetimeFigureOut">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D1782-1A90-4C6D-8B08-89C94AD5FF8A}" type="slidenum">
              <a:rPr lang="en-US" smtClean="0"/>
              <a:t>‹#›</a:t>
            </a:fld>
            <a:endParaRPr lang="en-US" dirty="0"/>
          </a:p>
        </p:txBody>
      </p:sp>
    </p:spTree>
    <p:extLst>
      <p:ext uri="{BB962C8B-B14F-4D97-AF65-F5344CB8AC3E}">
        <p14:creationId xmlns:p14="http://schemas.microsoft.com/office/powerpoint/2010/main" val="425083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D05FD-51DB-4A6E-B8FE-411C17A8100B}" type="datetimeFigureOut">
              <a:rPr lang="en-US" smtClean="0"/>
              <a:t>2/14/2022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D1782-1A90-4C6D-8B08-89C94AD5FF8A}" type="slidenum">
              <a:rPr lang="en-US" smtClean="0"/>
              <a:t>‹#›</a:t>
            </a:fld>
            <a:endParaRPr lang="en-US" dirty="0"/>
          </a:p>
        </p:txBody>
      </p:sp>
    </p:spTree>
    <p:extLst>
      <p:ext uri="{BB962C8B-B14F-4D97-AF65-F5344CB8AC3E}">
        <p14:creationId xmlns:p14="http://schemas.microsoft.com/office/powerpoint/2010/main" val="114384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747872"/>
            <a:ext cx="12192000" cy="4247317"/>
          </a:xfrm>
          <a:prstGeom prst="rect">
            <a:avLst/>
          </a:prstGeom>
          <a:noFill/>
        </p:spPr>
        <p:txBody>
          <a:bodyPr wrap="square" rtlCol="0">
            <a:spAutoFit/>
          </a:bodyPr>
          <a:lstStyle/>
          <a:p>
            <a:r>
              <a:rPr lang="en-US" sz="5400" b="1" dirty="0"/>
              <a:t>Take out your reference tables and a blank piece of paper, and something to write with.  </a:t>
            </a:r>
          </a:p>
          <a:p>
            <a:endParaRPr lang="en-US" sz="5400" b="1" dirty="0"/>
          </a:p>
          <a:p>
            <a:r>
              <a:rPr lang="en-US" sz="5400" b="1" dirty="0"/>
              <a:t>Clear off the rest of your stuff.  </a:t>
            </a:r>
          </a:p>
        </p:txBody>
      </p:sp>
    </p:spTree>
    <p:extLst>
      <p:ext uri="{BB962C8B-B14F-4D97-AF65-F5344CB8AC3E}">
        <p14:creationId xmlns:p14="http://schemas.microsoft.com/office/powerpoint/2010/main" val="38510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774826"/>
            <a:ext cx="121920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8.  What</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is </a:t>
            </a: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First Ionization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73391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130230"/>
            <a:ext cx="12192000" cy="63709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8. First Ionization energy </a:t>
            </a:r>
            <a:b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is the amount of energy required to turn a mole of atoms into a mole of +1 cations.  </a:t>
            </a:r>
            <a:b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It’s in kilojoules/mole </a:t>
            </a:r>
            <a:r>
              <a:rPr kumimoji="0" lang="en-US" sz="6000" i="1" u="none" strike="noStrike" kern="1200" cap="none" spc="0" normalizeH="0" baseline="0" noProof="0" dirty="0">
                <a:ln>
                  <a:noFill/>
                </a:ln>
                <a:solidFill>
                  <a:prstClr val="black"/>
                </a:solidFill>
                <a:effectLst/>
                <a:uLnTx/>
                <a:uFillTx/>
                <a:latin typeface="Calibri" panose="020F0502020204030204"/>
                <a:ea typeface="+mn-ea"/>
                <a:cs typeface="+mn-cs"/>
              </a:rPr>
              <a:t>or</a:t>
            </a: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 kJ/mole.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07575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20830"/>
            <a:ext cx="12192000"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9.  State the period trend for </a:t>
            </a:r>
            <a:b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0000FF"/>
                </a:solidFill>
                <a:effectLst/>
                <a:uLnTx/>
                <a:uFillTx/>
                <a:latin typeface="Calibri" panose="020F0502020204030204"/>
                <a:ea typeface="+mn-ea"/>
                <a:cs typeface="+mn-cs"/>
              </a:rPr>
              <a:t>First Ionization Energy</a:t>
            </a: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10.  Why does this trend exist?</a:t>
            </a:r>
          </a:p>
        </p:txBody>
      </p:sp>
    </p:spTree>
    <p:extLst>
      <p:ext uri="{BB962C8B-B14F-4D97-AF65-F5344CB8AC3E}">
        <p14:creationId xmlns:p14="http://schemas.microsoft.com/office/powerpoint/2010/main" val="3416452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428178"/>
            <a:ext cx="121920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rPr>
              <a:t>9.  The period trend for </a:t>
            </a:r>
            <a:br>
              <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rPr>
            </a:br>
            <a:r>
              <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rPr>
              <a:t>      First Ionization Energy</a:t>
            </a:r>
            <a:r>
              <a:rPr lang="en-US" sz="4800" b="1" dirty="0">
                <a:solidFill>
                  <a:srgbClr val="0000FF"/>
                </a:solidFill>
                <a:latin typeface="Calibri" panose="020F0502020204030204"/>
              </a:rPr>
              <a:t> is increasing.  </a:t>
            </a:r>
            <a:endPar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00FF"/>
                </a:solidFill>
                <a:effectLst/>
                <a:uLnTx/>
                <a:uFillTx/>
                <a:latin typeface="Calibri" panose="020F0502020204030204"/>
                <a:ea typeface="+mn-ea"/>
                <a:cs typeface="+mn-cs"/>
              </a:rPr>
              <a:t>10.  That’s because each box to the right has one more proton but the same number of electron orbitals; which means that there is a greater inward attraction on these electrons, making them harder to pull off.  </a:t>
            </a:r>
          </a:p>
        </p:txBody>
      </p:sp>
    </p:spTree>
    <p:extLst>
      <p:ext uri="{BB962C8B-B14F-4D97-AF65-F5344CB8AC3E}">
        <p14:creationId xmlns:p14="http://schemas.microsoft.com/office/powerpoint/2010/main" val="2430191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7"/>
            <a:ext cx="121920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11.  State the group trend for </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Net Nuclear Charge</a:t>
            </a: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12.  Why does this trend exist?</a:t>
            </a:r>
          </a:p>
        </p:txBody>
      </p:sp>
    </p:spTree>
    <p:extLst>
      <p:ext uri="{BB962C8B-B14F-4D97-AF65-F5344CB8AC3E}">
        <p14:creationId xmlns:p14="http://schemas.microsoft.com/office/powerpoint/2010/main" val="260786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11.  The group trend for </a:t>
            </a:r>
            <a:b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Net Nuclear Charge is increasing. </a:t>
            </a:r>
            <a:endPar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12.  </a:t>
            </a:r>
            <a:r>
              <a:rPr lang="en-US" sz="4800" b="1" dirty="0">
                <a:solidFill>
                  <a:prstClr val="black"/>
                </a:solidFill>
                <a:latin typeface="Calibri" panose="020F0502020204030204"/>
              </a:rPr>
              <a:t>Because going down a group, there is an ever increasing number of protons in the nucleus.  More positive protons means more positive charge in the nucleus.  </a:t>
            </a:r>
            <a:endPar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68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6"/>
            <a:ext cx="121920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14.  State the period trend for </a:t>
            </a:r>
            <a:b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FF0000"/>
                </a:solidFill>
                <a:effectLst/>
                <a:uLnTx/>
                <a:uFillTx/>
                <a:latin typeface="Calibri" panose="020F0502020204030204"/>
                <a:ea typeface="+mn-ea"/>
                <a:cs typeface="+mn-cs"/>
              </a:rPr>
              <a:t>Net Nuclear Charge</a:t>
            </a: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15.  Why does this trend exist?</a:t>
            </a:r>
          </a:p>
        </p:txBody>
      </p:sp>
    </p:spTree>
    <p:extLst>
      <p:ext uri="{BB962C8B-B14F-4D97-AF65-F5344CB8AC3E}">
        <p14:creationId xmlns:p14="http://schemas.microsoft.com/office/powerpoint/2010/main" val="1625191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14.  The period trend for </a:t>
            </a:r>
            <a:b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6000" b="1" i="0" u="none" strike="noStrike" kern="1200" cap="none" spc="0" normalizeH="0" baseline="0" noProof="0" dirty="0">
                <a:ln>
                  <a:noFill/>
                </a:ln>
                <a:solidFill>
                  <a:srgbClr val="FF0000"/>
                </a:solidFill>
                <a:effectLst/>
                <a:uLnTx/>
                <a:uFillTx/>
                <a:latin typeface="Calibri" panose="020F0502020204030204"/>
                <a:ea typeface="+mn-ea"/>
                <a:cs typeface="+mn-cs"/>
              </a:rPr>
              <a:t>Net Nuclear Charge is </a:t>
            </a:r>
            <a:r>
              <a:rPr kumimoji="0" lang="en-US" sz="6000" b="1" i="0" u="none" strike="noStrike" kern="1200" cap="none" spc="0" normalizeH="0" baseline="0" noProof="0" dirty="0" err="1">
                <a:ln>
                  <a:noFill/>
                </a:ln>
                <a:solidFill>
                  <a:srgbClr val="FF0000"/>
                </a:solidFill>
                <a:effectLst/>
                <a:uLnTx/>
                <a:uFillTx/>
                <a:latin typeface="Calibri" panose="020F0502020204030204"/>
                <a:ea typeface="+mn-ea"/>
                <a:cs typeface="+mn-cs"/>
              </a:rPr>
              <a:t>inc</a:t>
            </a:r>
            <a:r>
              <a:rPr lang="en-US" sz="6000" b="1" dirty="0" err="1">
                <a:solidFill>
                  <a:srgbClr val="FF0000"/>
                </a:solidFill>
                <a:latin typeface="Calibri" panose="020F0502020204030204"/>
              </a:rPr>
              <a:t>reasing</a:t>
            </a:r>
            <a:r>
              <a:rPr lang="en-US" sz="6000" b="1" dirty="0">
                <a:solidFill>
                  <a:srgbClr val="FF0000"/>
                </a:solidFill>
                <a:latin typeface="Calibri" panose="020F0502020204030204"/>
              </a:rPr>
              <a:t>.  </a:t>
            </a:r>
            <a:endPar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15.  Every box to the right in each period adds one proton.  </a:t>
            </a:r>
            <a:b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The whole table is in “number of proton” order, or order of increasing atomic number.  </a:t>
            </a:r>
          </a:p>
        </p:txBody>
      </p:sp>
    </p:spTree>
    <p:extLst>
      <p:ext uri="{BB962C8B-B14F-4D97-AF65-F5344CB8AC3E}">
        <p14:creationId xmlns:p14="http://schemas.microsoft.com/office/powerpoint/2010/main" val="35498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4497"/>
            <a:ext cx="12192000" cy="2585323"/>
          </a:xfrm>
          <a:prstGeom prst="rect">
            <a:avLst/>
          </a:prstGeom>
          <a:noFill/>
        </p:spPr>
        <p:txBody>
          <a:bodyPr wrap="square" rtlCol="0">
            <a:spAutoFit/>
          </a:bodyPr>
          <a:lstStyle/>
          <a:p>
            <a:r>
              <a:rPr lang="en-US" sz="5400" dirty="0"/>
              <a:t>16.  What is a relative scale?  </a:t>
            </a:r>
            <a:br>
              <a:rPr lang="en-US" sz="5400" dirty="0"/>
            </a:br>
            <a:endParaRPr lang="en-US" sz="5400" dirty="0"/>
          </a:p>
          <a:p>
            <a:r>
              <a:rPr lang="en-US" sz="5400" dirty="0"/>
              <a:t>17.  Give an example.</a:t>
            </a:r>
          </a:p>
        </p:txBody>
      </p:sp>
    </p:spTree>
    <p:extLst>
      <p:ext uri="{BB962C8B-B14F-4D97-AF65-F5344CB8AC3E}">
        <p14:creationId xmlns:p14="http://schemas.microsoft.com/office/powerpoint/2010/main" val="2802669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740307"/>
          </a:xfrm>
          <a:prstGeom prst="rect">
            <a:avLst/>
          </a:prstGeom>
          <a:noFill/>
        </p:spPr>
        <p:txBody>
          <a:bodyPr wrap="square" rtlCol="0">
            <a:spAutoFit/>
          </a:bodyPr>
          <a:lstStyle/>
          <a:p>
            <a:r>
              <a:rPr lang="en-US" sz="5400" b="1" dirty="0">
                <a:latin typeface="Times New Roman" panose="02020603050405020304" pitchFamily="18" charset="0"/>
                <a:cs typeface="Times New Roman" panose="02020603050405020304" pitchFamily="18" charset="0"/>
              </a:rPr>
              <a:t>16.  A relative scale is a scale where all members are measured to one set and agreed upon standard.    </a:t>
            </a:r>
            <a:br>
              <a:rPr lang="en-US" sz="5400" b="1" dirty="0">
                <a:latin typeface="Times New Roman" panose="02020603050405020304" pitchFamily="18" charset="0"/>
                <a:cs typeface="Times New Roman" panose="02020603050405020304" pitchFamily="18" charset="0"/>
              </a:rPr>
            </a:br>
            <a:endParaRPr lang="en-US" sz="5400" b="1" dirty="0">
              <a:latin typeface="Times New Roman" panose="02020603050405020304" pitchFamily="18" charset="0"/>
              <a:cs typeface="Times New Roman" panose="02020603050405020304" pitchFamily="18" charset="0"/>
            </a:endParaRPr>
          </a:p>
          <a:p>
            <a:r>
              <a:rPr lang="en-US" sz="5400" b="1" dirty="0">
                <a:latin typeface="Times New Roman" panose="02020603050405020304" pitchFamily="18" charset="0"/>
                <a:cs typeface="Times New Roman" panose="02020603050405020304" pitchFamily="18" charset="0"/>
              </a:rPr>
              <a:t>17.  The electronegativity scale is relative, all atoms are measured to Fluorine, which has the strongest </a:t>
            </a:r>
            <a:br>
              <a:rPr lang="en-US" sz="5400" b="1" dirty="0">
                <a:latin typeface="Times New Roman" panose="02020603050405020304" pitchFamily="18" charset="0"/>
                <a:cs typeface="Times New Roman" panose="02020603050405020304" pitchFamily="18" charset="0"/>
              </a:rPr>
            </a:br>
            <a:r>
              <a:rPr lang="en-US" sz="5400" b="1" dirty="0">
                <a:latin typeface="Times New Roman" panose="02020603050405020304" pitchFamily="18" charset="0"/>
                <a:cs typeface="Times New Roman" panose="02020603050405020304" pitchFamily="18" charset="0"/>
              </a:rPr>
              <a:t>Electronegativity Value of all.</a:t>
            </a:r>
          </a:p>
        </p:txBody>
      </p:sp>
    </p:spTree>
    <p:extLst>
      <p:ext uri="{BB962C8B-B14F-4D97-AF65-F5344CB8AC3E}">
        <p14:creationId xmlns:p14="http://schemas.microsoft.com/office/powerpoint/2010/main" val="393315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7"/>
            <a:ext cx="12192000" cy="3600986"/>
          </a:xfrm>
          <a:prstGeom prst="rect">
            <a:avLst/>
          </a:prstGeom>
          <a:noFill/>
        </p:spPr>
        <p:txBody>
          <a:bodyPr wrap="square" rtlCol="0">
            <a:spAutoFit/>
          </a:bodyPr>
          <a:lstStyle/>
          <a:p>
            <a:r>
              <a:rPr lang="en-US" sz="5400" dirty="0"/>
              <a:t>1.  State the group trend for </a:t>
            </a:r>
            <a:br>
              <a:rPr lang="en-US" sz="5400" dirty="0"/>
            </a:br>
            <a:r>
              <a:rPr lang="en-US" sz="5400" dirty="0"/>
              <a:t>      </a:t>
            </a:r>
            <a:r>
              <a:rPr lang="en-US" sz="6600" b="1" dirty="0"/>
              <a:t>atomic mass</a:t>
            </a:r>
            <a:r>
              <a:rPr lang="en-US" sz="5400" dirty="0"/>
              <a:t>.</a:t>
            </a:r>
          </a:p>
          <a:p>
            <a:endParaRPr lang="en-US" sz="5400" dirty="0"/>
          </a:p>
          <a:p>
            <a:r>
              <a:rPr lang="en-US" sz="5400" dirty="0"/>
              <a:t>2.  Why does this trend exist?</a:t>
            </a:r>
          </a:p>
        </p:txBody>
      </p:sp>
    </p:spTree>
    <p:extLst>
      <p:ext uri="{BB962C8B-B14F-4D97-AF65-F5344CB8AC3E}">
        <p14:creationId xmlns:p14="http://schemas.microsoft.com/office/powerpoint/2010/main" val="1116869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6"/>
            <a:ext cx="121920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18.  State the period trend for </a:t>
            </a:r>
            <a:b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7030A0"/>
                </a:solidFill>
                <a:effectLst/>
                <a:uLnTx/>
                <a:uFillTx/>
                <a:latin typeface="Calibri" panose="020F0502020204030204"/>
                <a:ea typeface="+mn-ea"/>
                <a:cs typeface="+mn-cs"/>
              </a:rPr>
              <a:t>atomic mass</a:t>
            </a: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19.  Why does this trend exist?</a:t>
            </a:r>
          </a:p>
        </p:txBody>
      </p:sp>
    </p:spTree>
    <p:extLst>
      <p:ext uri="{BB962C8B-B14F-4D97-AF65-F5344CB8AC3E}">
        <p14:creationId xmlns:p14="http://schemas.microsoft.com/office/powerpoint/2010/main" val="4254498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43543" y="738664"/>
            <a:ext cx="1219200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rPr>
              <a:t>18.  The period trend for </a:t>
            </a:r>
            <a:br>
              <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rPr>
            </a:br>
            <a:r>
              <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rPr>
              <a:t>        </a:t>
            </a:r>
            <a:r>
              <a:rPr kumimoji="0" lang="en-US" sz="6000" b="1" i="0" u="none" strike="noStrike" kern="1200" cap="none" spc="0" normalizeH="0" baseline="0" noProof="0" dirty="0">
                <a:ln>
                  <a:noFill/>
                </a:ln>
                <a:solidFill>
                  <a:srgbClr val="7030A0"/>
                </a:solidFill>
                <a:effectLst/>
                <a:uLnTx/>
                <a:uFillTx/>
                <a:latin typeface="Calibri" panose="020F0502020204030204"/>
                <a:ea typeface="+mn-ea"/>
                <a:cs typeface="+mn-cs"/>
              </a:rPr>
              <a:t>atomic mass is increasing</a:t>
            </a:r>
            <a:r>
              <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rPr>
              <a:t>19.  Atomic mass is the sum of the protons and neutrons in the nucleus of the atom, and each box to the </a:t>
            </a:r>
            <a:r>
              <a:rPr lang="en-US" sz="4800" b="1" dirty="0">
                <a:solidFill>
                  <a:srgbClr val="7030A0"/>
                </a:solidFill>
                <a:latin typeface="Calibri" panose="020F0502020204030204"/>
              </a:rPr>
              <a:t>right has at least one more proton, and usually more than one neutron as well. </a:t>
            </a:r>
            <a:endParaRPr kumimoji="0" lang="en-US" sz="4800" b="1" i="0" u="none" strike="noStrike" kern="1200" cap="none" spc="0" normalizeH="0" baseline="0" noProof="0" dirty="0">
              <a:ln>
                <a:noFill/>
              </a:ln>
              <a:solidFill>
                <a:srgbClr val="7030A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759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682495"/>
            <a:ext cx="12192000"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20.  State the group trend for </a:t>
            </a:r>
            <a:r>
              <a:rPr kumimoji="0" lang="en-US" sz="6600" b="1" i="0" u="none" strike="noStrike" kern="1200" cap="none" spc="0" normalizeH="0" baseline="0" noProof="0" dirty="0">
                <a:ln>
                  <a:noFill/>
                </a:ln>
                <a:solidFill>
                  <a:srgbClr val="FF0000"/>
                </a:solidFill>
                <a:effectLst/>
                <a:uLnTx/>
                <a:uFillTx/>
                <a:latin typeface="Calibri" panose="020F0502020204030204"/>
                <a:ea typeface="+mn-ea"/>
                <a:cs typeface="+mn-cs"/>
              </a:rPr>
              <a:t>cation size</a:t>
            </a:r>
            <a:endPar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21.  Why does this trend exist?</a:t>
            </a:r>
          </a:p>
        </p:txBody>
      </p:sp>
    </p:spTree>
    <p:extLst>
      <p:ext uri="{BB962C8B-B14F-4D97-AF65-F5344CB8AC3E}">
        <p14:creationId xmlns:p14="http://schemas.microsoft.com/office/powerpoint/2010/main" val="420097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ea typeface="+mn-ea"/>
                <a:cs typeface="+mn-cs"/>
              </a:rPr>
              <a:t>20.  The group trend for </a:t>
            </a:r>
            <a:r>
              <a:rPr kumimoji="0" lang="en-US" sz="6600" b="1" i="0" u="none" strike="noStrike" kern="1200" cap="none" spc="0" normalizeH="0" baseline="0" noProof="0" dirty="0">
                <a:ln>
                  <a:noFill/>
                </a:ln>
                <a:solidFill>
                  <a:srgbClr val="FF0000"/>
                </a:solidFill>
                <a:effectLst/>
                <a:uLnTx/>
                <a:uFillTx/>
                <a:ea typeface="+mn-ea"/>
                <a:cs typeface="+mn-cs"/>
              </a:rPr>
              <a:t>cation size is increasing.  </a:t>
            </a:r>
            <a:endParaRPr kumimoji="0" lang="en-US" sz="5400" b="1" i="0" u="none" strike="noStrike" kern="1200" cap="none" spc="0" normalizeH="0" baseline="0" noProof="0" dirty="0">
              <a:ln>
                <a:noFill/>
              </a:ln>
              <a:solidFill>
                <a:srgbClr val="FF00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srgbClr val="FF0000"/>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ea typeface="+mn-ea"/>
                <a:cs typeface="+mn-cs"/>
              </a:rPr>
              <a:t>21.  Going down a group, each period adds a whole orbital, so atoms (and ions) get bigger when measured as a group trend. </a:t>
            </a:r>
          </a:p>
        </p:txBody>
      </p:sp>
    </p:spTree>
    <p:extLst>
      <p:ext uri="{BB962C8B-B14F-4D97-AF65-F5344CB8AC3E}">
        <p14:creationId xmlns:p14="http://schemas.microsoft.com/office/powerpoint/2010/main" val="3798232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682495"/>
            <a:ext cx="12192000" cy="27699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22.  State the group trend for </a:t>
            </a: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anion size</a:t>
            </a: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23.  Why does this trend exist?</a:t>
            </a:r>
          </a:p>
        </p:txBody>
      </p:sp>
    </p:spTree>
    <p:extLst>
      <p:ext uri="{BB962C8B-B14F-4D97-AF65-F5344CB8AC3E}">
        <p14:creationId xmlns:p14="http://schemas.microsoft.com/office/powerpoint/2010/main" val="409099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22.  The group trend for </a:t>
            </a: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anion size is increasing.  </a:t>
            </a: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23.  For the same reason that atom and cation sizes </a:t>
            </a:r>
            <a:r>
              <a:rPr kumimoji="0" lang="en-US" sz="5400" b="1" i="0" u="none" strike="noStrike" kern="1200" cap="none" spc="0" normalizeH="0" baseline="0" noProof="0" dirty="0" err="1">
                <a:ln>
                  <a:noFill/>
                </a:ln>
                <a:solidFill>
                  <a:prstClr val="black"/>
                </a:solidFill>
                <a:effectLst/>
                <a:uLnTx/>
                <a:uFillTx/>
                <a:latin typeface="Calibri" panose="020F0502020204030204"/>
                <a:ea typeface="+mn-ea"/>
                <a:cs typeface="+mn-cs"/>
              </a:rPr>
              <a:t>inc</a:t>
            </a:r>
            <a:r>
              <a:rPr lang="en-US" sz="5400" b="1" dirty="0" err="1">
                <a:solidFill>
                  <a:prstClr val="black"/>
                </a:solidFill>
                <a:latin typeface="Calibri" panose="020F0502020204030204"/>
              </a:rPr>
              <a:t>rease</a:t>
            </a:r>
            <a:r>
              <a:rPr lang="en-US" sz="5400" b="1" dirty="0">
                <a:solidFill>
                  <a:prstClr val="black"/>
                </a:solidFill>
                <a:latin typeface="Calibri" panose="020F0502020204030204"/>
              </a:rPr>
              <a:t> when viewed as a group trend.  More orbitals in each period when going down any group.  </a:t>
            </a: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949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4497"/>
            <a:ext cx="121920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24.  What’s an arbitrary scale?</a:t>
            </a:r>
            <a:b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25.  Give an example.</a:t>
            </a:r>
          </a:p>
        </p:txBody>
      </p:sp>
    </p:spTree>
    <p:extLst>
      <p:ext uri="{BB962C8B-B14F-4D97-AF65-F5344CB8AC3E}">
        <p14:creationId xmlns:p14="http://schemas.microsoft.com/office/powerpoint/2010/main" val="818340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0000"/>
                </a:solidFill>
                <a:effectLst/>
                <a:uLnTx/>
                <a:uFillTx/>
                <a:latin typeface="Calibri" panose="020F0502020204030204"/>
                <a:ea typeface="+mn-ea"/>
                <a:cs typeface="+mn-cs"/>
              </a:rPr>
              <a:t>24.  An arbitrary scale is one that has numbers but the numbers are only for ranking or comparing, they have no real meaning.  </a:t>
            </a:r>
            <a:br>
              <a:rPr kumimoji="0" lang="en-US" sz="4800" b="0"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4800" b="0"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0000"/>
                </a:solidFill>
                <a:effectLst/>
                <a:uLnTx/>
                <a:uFillTx/>
                <a:latin typeface="Calibri" panose="020F0502020204030204"/>
                <a:ea typeface="+mn-ea"/>
                <a:cs typeface="+mn-cs"/>
              </a:rPr>
              <a:t>25.  </a:t>
            </a:r>
            <a:r>
              <a:rPr lang="en-US" sz="4800" dirty="0">
                <a:solidFill>
                  <a:srgbClr val="FF0000"/>
                </a:solidFill>
                <a:latin typeface="Calibri" panose="020F0502020204030204"/>
              </a:rPr>
              <a:t>The electronegativity scale is arbitrary, the numbers: zero to four, have no meaning other than to let you compare each atom’s tendency to gain electrons in a bonding situation.  </a:t>
            </a:r>
            <a:endParaRPr kumimoji="0" lang="en-US" sz="4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6752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521" y="504497"/>
            <a:ext cx="1194020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26.  Which</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is bigger, the </a:t>
            </a:r>
            <a:r>
              <a:rPr lang="en-US" sz="5400" baseline="0" dirty="0">
                <a:solidFill>
                  <a:prstClr val="black"/>
                </a:solidFill>
                <a:latin typeface="Calibri" panose="020F0502020204030204"/>
              </a:rPr>
              <a:t>sodium</a:t>
            </a:r>
            <a:r>
              <a:rPr lang="en-US" sz="5400" dirty="0">
                <a:solidFill>
                  <a:prstClr val="black"/>
                </a:solidFill>
                <a:latin typeface="Calibri" panose="020F0502020204030204"/>
              </a:rPr>
              <a:t> atom Na° </a:t>
            </a:r>
            <a:br>
              <a:rPr lang="en-US" sz="5400" dirty="0">
                <a:solidFill>
                  <a:prstClr val="black"/>
                </a:solidFill>
                <a:latin typeface="Calibri" panose="020F0502020204030204"/>
              </a:rPr>
            </a:br>
            <a:r>
              <a:rPr lang="en-US" sz="5400" dirty="0">
                <a:solidFill>
                  <a:prstClr val="black"/>
                </a:solidFill>
                <a:latin typeface="Calibri" panose="020F0502020204030204"/>
              </a:rPr>
              <a:t>        or the sodium cation Na</a:t>
            </a:r>
            <a:r>
              <a:rPr lang="en-US" sz="5400" baseline="30000" dirty="0">
                <a:solidFill>
                  <a:prstClr val="black"/>
                </a:solidFill>
                <a:latin typeface="Calibri" panose="020F0502020204030204"/>
              </a:rPr>
              <a:t>+1 </a:t>
            </a:r>
            <a:r>
              <a:rPr lang="en-US" sz="5400" dirty="0">
                <a:solidFill>
                  <a:prstClr val="black"/>
                </a:solidFill>
                <a:latin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5400" noProof="0" dirty="0">
                <a:solidFill>
                  <a:prstClr val="black"/>
                </a:solidFill>
                <a:latin typeface="Calibri" panose="020F0502020204030204"/>
              </a:rPr>
              <a:t>27.  Why is this so?</a:t>
            </a:r>
            <a:endParaRPr kumimoji="0" lang="en-US" sz="5400" b="0" i="0" u="none" strike="noStrike" kern="1200" cap="none" spc="0" normalizeH="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722242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26.  T</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he </a:t>
            </a:r>
            <a:r>
              <a:rPr lang="en-US" sz="5400" baseline="0" dirty="0">
                <a:solidFill>
                  <a:prstClr val="black"/>
                </a:solidFill>
                <a:latin typeface="Calibri" panose="020F0502020204030204"/>
              </a:rPr>
              <a:t>sodium</a:t>
            </a:r>
            <a:r>
              <a:rPr lang="en-US" sz="5400" dirty="0">
                <a:solidFill>
                  <a:prstClr val="black"/>
                </a:solidFill>
                <a:latin typeface="Calibri" panose="020F0502020204030204"/>
              </a:rPr>
              <a:t> atom Na° is bigger than the sodium cation Na</a:t>
            </a:r>
            <a:r>
              <a:rPr lang="en-US" sz="5400" baseline="30000" dirty="0">
                <a:solidFill>
                  <a:prstClr val="black"/>
                </a:solidFill>
                <a:latin typeface="Calibri" panose="020F0502020204030204"/>
              </a:rPr>
              <a:t>+1 </a:t>
            </a:r>
            <a:endParaRPr lang="en-US" sz="5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noProof="0" dirty="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5400" noProof="0" dirty="0">
                <a:solidFill>
                  <a:prstClr val="black"/>
                </a:solidFill>
                <a:latin typeface="Calibri" panose="020F0502020204030204"/>
              </a:rPr>
              <a:t>27.  Atoms have more orbitals than their cations.  Cations form when atoms lose ENOUGH ELECTRONS to lose a whole outer orbital of them.  </a:t>
            </a:r>
            <a:br>
              <a:rPr lang="en-US" sz="5400" noProof="0" dirty="0">
                <a:solidFill>
                  <a:prstClr val="black"/>
                </a:solidFill>
                <a:latin typeface="Calibri" panose="020F0502020204030204"/>
              </a:rPr>
            </a:br>
            <a:r>
              <a:rPr lang="en-US" sz="5400" noProof="0" dirty="0">
                <a:solidFill>
                  <a:prstClr val="black"/>
                </a:solidFill>
                <a:latin typeface="Calibri" panose="020F0502020204030204"/>
              </a:rPr>
              <a:t>Na atom is 2-8-1, the Na</a:t>
            </a:r>
            <a:r>
              <a:rPr lang="en-US" sz="5400" baseline="30000" noProof="0" dirty="0">
                <a:solidFill>
                  <a:prstClr val="black"/>
                </a:solidFill>
                <a:latin typeface="Calibri" panose="020F0502020204030204"/>
              </a:rPr>
              <a:t>+1</a:t>
            </a:r>
            <a:r>
              <a:rPr lang="en-US" sz="5400" noProof="0" dirty="0">
                <a:solidFill>
                  <a:prstClr val="black"/>
                </a:solidFill>
                <a:latin typeface="Calibri" panose="020F0502020204030204"/>
              </a:rPr>
              <a:t> cation is 2-8</a:t>
            </a:r>
            <a:endParaRPr kumimoji="0" lang="en-US" sz="5400" b="0" i="0" u="none" strike="noStrike" kern="1200" cap="none" spc="0" normalizeH="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424682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555641"/>
          </a:xfrm>
          <a:prstGeom prst="rect">
            <a:avLst/>
          </a:prstGeom>
          <a:noFill/>
        </p:spPr>
        <p:txBody>
          <a:bodyPr wrap="square" rtlCol="0">
            <a:spAutoFit/>
          </a:bodyPr>
          <a:lstStyle/>
          <a:p>
            <a:r>
              <a:rPr lang="en-US" sz="6000" b="1" dirty="0"/>
              <a:t>1.  The group trend for atomic mass is increasing.</a:t>
            </a:r>
          </a:p>
          <a:p>
            <a:endParaRPr lang="en-US" sz="6000" dirty="0"/>
          </a:p>
          <a:p>
            <a:r>
              <a:rPr lang="en-US" sz="6000" b="1" dirty="0"/>
              <a:t>2.  Because mass is protons plus neutrons, and going down a group each box adds many protons and neutrons.  </a:t>
            </a:r>
          </a:p>
        </p:txBody>
      </p:sp>
    </p:spTree>
    <p:extLst>
      <p:ext uri="{BB962C8B-B14F-4D97-AF65-F5344CB8AC3E}">
        <p14:creationId xmlns:p14="http://schemas.microsoft.com/office/powerpoint/2010/main" val="1745973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4497"/>
            <a:ext cx="12192000"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28.  Which</a:t>
            </a:r>
            <a:r>
              <a:rPr kumimoji="0" lang="en-US" sz="5400" b="0" i="0" u="none" strike="noStrike" kern="1200" cap="none" spc="0" normalizeH="0" noProof="0" dirty="0">
                <a:ln>
                  <a:noFill/>
                </a:ln>
                <a:solidFill>
                  <a:srgbClr val="7030A0"/>
                </a:solidFill>
                <a:effectLst/>
                <a:uLnTx/>
                <a:uFillTx/>
                <a:latin typeface="Calibri" panose="020F0502020204030204"/>
                <a:ea typeface="+mn-ea"/>
                <a:cs typeface="+mn-cs"/>
              </a:rPr>
              <a:t> is bigger, the </a:t>
            </a:r>
            <a:r>
              <a:rPr lang="en-US" sz="5400" baseline="0" dirty="0">
                <a:solidFill>
                  <a:srgbClr val="7030A0"/>
                </a:solidFill>
                <a:latin typeface="Calibri" panose="020F0502020204030204"/>
              </a:rPr>
              <a:t>bromine</a:t>
            </a:r>
            <a:r>
              <a:rPr lang="en-US" sz="5400" dirty="0">
                <a:solidFill>
                  <a:srgbClr val="7030A0"/>
                </a:solidFill>
                <a:latin typeface="Calibri" panose="020F0502020204030204"/>
              </a:rPr>
              <a:t> atom Br°  </a:t>
            </a:r>
            <a:br>
              <a:rPr lang="en-US" sz="5400" dirty="0">
                <a:solidFill>
                  <a:srgbClr val="7030A0"/>
                </a:solidFill>
                <a:latin typeface="Calibri" panose="020F0502020204030204"/>
              </a:rPr>
            </a:br>
            <a:r>
              <a:rPr lang="en-US" sz="5400" dirty="0">
                <a:solidFill>
                  <a:srgbClr val="7030A0"/>
                </a:solidFill>
                <a:latin typeface="Calibri" panose="020F0502020204030204"/>
              </a:rPr>
              <a:t>        or the bromine anion Br</a:t>
            </a:r>
            <a:r>
              <a:rPr lang="en-US" sz="5400" baseline="30000" dirty="0">
                <a:solidFill>
                  <a:srgbClr val="7030A0"/>
                </a:solidFill>
                <a:latin typeface="Calibri" panose="020F0502020204030204"/>
              </a:rPr>
              <a:t>-1 </a:t>
            </a:r>
            <a:r>
              <a:rPr lang="en-US" sz="5400" dirty="0">
                <a:solidFill>
                  <a:srgbClr val="7030A0"/>
                </a:solidFill>
                <a:latin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noProof="0" dirty="0">
              <a:ln>
                <a:noFill/>
              </a:ln>
              <a:solidFill>
                <a:srgbClr val="7030A0"/>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5400" noProof="0" dirty="0">
                <a:solidFill>
                  <a:srgbClr val="7030A0"/>
                </a:solidFill>
                <a:latin typeface="Calibri" panose="020F0502020204030204"/>
              </a:rPr>
              <a:t>29.  Why is this so?</a:t>
            </a:r>
            <a:endParaRPr kumimoji="0" lang="en-US" sz="5400" b="0" i="0" u="none" strike="noStrike" kern="1200" cap="none" spc="0" normalizeH="0" noProof="0" dirty="0">
              <a:ln>
                <a:noFill/>
              </a:ln>
              <a:solidFill>
                <a:srgbClr val="7030A0"/>
              </a:solidFill>
              <a:effectLst/>
              <a:uLnTx/>
              <a:uFillTx/>
              <a:latin typeface="Calibri" panose="020F0502020204030204"/>
            </a:endParaRPr>
          </a:p>
        </p:txBody>
      </p:sp>
    </p:spTree>
    <p:extLst>
      <p:ext uri="{BB962C8B-B14F-4D97-AF65-F5344CB8AC3E}">
        <p14:creationId xmlns:p14="http://schemas.microsoft.com/office/powerpoint/2010/main" val="2482605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7030A0"/>
                </a:solidFill>
                <a:effectLst/>
                <a:uLnTx/>
                <a:uFillTx/>
                <a:latin typeface="Calibri" panose="020F0502020204030204"/>
                <a:ea typeface="+mn-ea"/>
                <a:cs typeface="+mn-cs"/>
              </a:rPr>
              <a:t>28.  T</a:t>
            </a:r>
            <a:r>
              <a:rPr kumimoji="0" lang="en-US" sz="5400" b="0" i="0" u="none" strike="noStrike" kern="1200" cap="none" spc="0" normalizeH="0" noProof="0" dirty="0">
                <a:ln>
                  <a:noFill/>
                </a:ln>
                <a:solidFill>
                  <a:srgbClr val="7030A0"/>
                </a:solidFill>
                <a:effectLst/>
                <a:uLnTx/>
                <a:uFillTx/>
                <a:latin typeface="Calibri" panose="020F0502020204030204"/>
                <a:ea typeface="+mn-ea"/>
                <a:cs typeface="+mn-cs"/>
              </a:rPr>
              <a:t>he </a:t>
            </a:r>
            <a:r>
              <a:rPr lang="en-US" sz="5400" baseline="0" dirty="0">
                <a:solidFill>
                  <a:srgbClr val="7030A0"/>
                </a:solidFill>
                <a:latin typeface="Calibri" panose="020F0502020204030204"/>
              </a:rPr>
              <a:t>bromine</a:t>
            </a:r>
            <a:r>
              <a:rPr lang="en-US" sz="5400" dirty="0">
                <a:solidFill>
                  <a:srgbClr val="7030A0"/>
                </a:solidFill>
                <a:latin typeface="Calibri" panose="020F0502020204030204"/>
              </a:rPr>
              <a:t> atom Br°  is a bit smaller than the bromine anion Br</a:t>
            </a:r>
            <a:r>
              <a:rPr lang="en-US" sz="5400" baseline="30000" dirty="0">
                <a:solidFill>
                  <a:srgbClr val="7030A0"/>
                </a:solidFill>
                <a:latin typeface="Calibri" panose="020F0502020204030204"/>
              </a:rPr>
              <a:t>-1 </a:t>
            </a:r>
            <a:r>
              <a:rPr lang="en-US" sz="5400" dirty="0">
                <a:solidFill>
                  <a:srgbClr val="7030A0"/>
                </a:solidFill>
                <a:latin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noProof="0" dirty="0">
              <a:ln>
                <a:noFill/>
              </a:ln>
              <a:solidFill>
                <a:srgbClr val="7030A0"/>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800" noProof="0" dirty="0">
                <a:solidFill>
                  <a:srgbClr val="7030A0"/>
                </a:solidFill>
                <a:latin typeface="Calibri" panose="020F0502020204030204"/>
              </a:rPr>
              <a:t>29.  Atoms have atomic size, but when they become anions, they GAIN some electrons.  These electrons are all negatively charged, and push away from the rest of the electrons in the valence orbital, which stretches it out a bit.  </a:t>
            </a:r>
            <a:endParaRPr kumimoji="0" lang="en-US" sz="4800" b="0" i="0" u="none" strike="noStrike" kern="1200" cap="none" spc="0" normalizeH="0" noProof="0" dirty="0">
              <a:ln>
                <a:noFill/>
              </a:ln>
              <a:solidFill>
                <a:srgbClr val="7030A0"/>
              </a:solidFill>
              <a:effectLst/>
              <a:uLnTx/>
              <a:uFillTx/>
              <a:latin typeface="Calibri" panose="020F0502020204030204"/>
            </a:endParaRPr>
          </a:p>
        </p:txBody>
      </p:sp>
    </p:spTree>
    <p:extLst>
      <p:ext uri="{BB962C8B-B14F-4D97-AF65-F5344CB8AC3E}">
        <p14:creationId xmlns:p14="http://schemas.microsoft.com/office/powerpoint/2010/main" val="1121380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4497"/>
            <a:ext cx="12192000"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30.  The period trend for atomic radius </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is decreasing.  Why is fluorine smaller</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than neon and how does that affect</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the trend?</a:t>
            </a:r>
            <a:endParaRPr kumimoji="0" lang="en-US" sz="5400" b="0" i="0" u="none" strike="noStrike" kern="1200" cap="none" spc="0" normalizeH="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3457538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4497"/>
            <a:ext cx="12192000"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30.  Fluorine is a little smaller than neon because of an exception to the trend.  </a:t>
            </a:r>
            <a:r>
              <a:rPr lang="en-US" sz="5400" dirty="0">
                <a:solidFill>
                  <a:prstClr val="black"/>
                </a:solidFill>
                <a:latin typeface="Calibri" panose="020F0502020204030204"/>
              </a:rPr>
              <a:t>Just a quirk, but the trend is an overall pattern, most atoms get smaller moving across all seven periods.  We can say this is more a glitch than a worry.  </a:t>
            </a:r>
            <a:endParaRPr kumimoji="0" lang="en-US" sz="5400" b="0" i="0" u="none" strike="noStrike" kern="1200" cap="none" spc="0" normalizeH="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4235370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6"/>
            <a:ext cx="121920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31.  State the period trend for </a:t>
            </a:r>
            <a:b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FF0000"/>
                </a:solidFill>
                <a:effectLst/>
                <a:uLnTx/>
                <a:uFillTx/>
                <a:latin typeface="Calibri" panose="020F0502020204030204"/>
                <a:ea typeface="+mn-ea"/>
                <a:cs typeface="+mn-cs"/>
              </a:rPr>
              <a:t>anion size</a:t>
            </a: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32.  Why does this trend exist?</a:t>
            </a:r>
          </a:p>
        </p:txBody>
      </p:sp>
    </p:spTree>
    <p:extLst>
      <p:ext uri="{BB962C8B-B14F-4D97-AF65-F5344CB8AC3E}">
        <p14:creationId xmlns:p14="http://schemas.microsoft.com/office/powerpoint/2010/main" val="13453794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43543" y="0"/>
            <a:ext cx="12192000" cy="69249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31.  The period trend for </a:t>
            </a:r>
            <a:b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FF0000"/>
                </a:solidFill>
                <a:effectLst/>
                <a:uLnTx/>
                <a:uFillTx/>
                <a:latin typeface="Calibri" panose="020F0502020204030204"/>
                <a:ea typeface="+mn-ea"/>
                <a:cs typeface="+mn-cs"/>
              </a:rPr>
              <a:t>anion size</a:t>
            </a:r>
            <a:r>
              <a:rPr lang="en-US" sz="5400" b="1" dirty="0">
                <a:solidFill>
                  <a:srgbClr val="FF0000"/>
                </a:solidFill>
                <a:latin typeface="Calibri" panose="020F0502020204030204"/>
              </a:rPr>
              <a:t> is decreasing.  </a:t>
            </a:r>
            <a:endPar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32.  Going across any period, each box adds a proton but the number of orbitals is constant.  There is an ever greater inward attraction  - which shrinks atoms, cations and ANIONS too. </a:t>
            </a:r>
          </a:p>
        </p:txBody>
      </p:sp>
    </p:spTree>
    <p:extLst>
      <p:ext uri="{BB962C8B-B14F-4D97-AF65-F5344CB8AC3E}">
        <p14:creationId xmlns:p14="http://schemas.microsoft.com/office/powerpoint/2010/main" val="1620017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5"/>
            <a:ext cx="12192000"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33.  State the period trend for </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cation size</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34.  Why does this trend exist</a:t>
            </a:r>
          </a:p>
        </p:txBody>
      </p:sp>
    </p:spTree>
    <p:extLst>
      <p:ext uri="{BB962C8B-B14F-4D97-AF65-F5344CB8AC3E}">
        <p14:creationId xmlns:p14="http://schemas.microsoft.com/office/powerpoint/2010/main" val="3440730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138499"/>
            <a:ext cx="12192000" cy="66479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33.  The period trend for </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cation size is increasing.  </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34.  Going across any period there are more and more protons in each box, which pulls the same number of electron orbitals tighter and tighter, shrinking these cations, and atoms and anions as well.  </a:t>
            </a:r>
          </a:p>
        </p:txBody>
      </p:sp>
    </p:spTree>
    <p:extLst>
      <p:ext uri="{BB962C8B-B14F-4D97-AF65-F5344CB8AC3E}">
        <p14:creationId xmlns:p14="http://schemas.microsoft.com/office/powerpoint/2010/main" val="702045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15235"/>
            <a:ext cx="12192000" cy="1754326"/>
          </a:xfrm>
          <a:prstGeom prst="rect">
            <a:avLst/>
          </a:prstGeom>
          <a:noFill/>
        </p:spPr>
        <p:txBody>
          <a:bodyPr wrap="square" rtlCol="0">
            <a:spAutoFit/>
          </a:bodyPr>
          <a:lstStyle/>
          <a:p>
            <a:r>
              <a:rPr lang="en-US" sz="5400" dirty="0">
                <a:solidFill>
                  <a:srgbClr val="FF0000"/>
                </a:solidFill>
              </a:rPr>
              <a:t>35.  Name the most metallic element and</a:t>
            </a:r>
            <a:br>
              <a:rPr lang="en-US" sz="5400" dirty="0">
                <a:solidFill>
                  <a:srgbClr val="FF0000"/>
                </a:solidFill>
              </a:rPr>
            </a:br>
            <a:r>
              <a:rPr lang="en-US" sz="5400" dirty="0">
                <a:solidFill>
                  <a:srgbClr val="FF0000"/>
                </a:solidFill>
              </a:rPr>
              <a:t>        the most nonmetallic element.</a:t>
            </a:r>
          </a:p>
        </p:txBody>
      </p:sp>
    </p:spTree>
    <p:extLst>
      <p:ext uri="{BB962C8B-B14F-4D97-AF65-F5344CB8AC3E}">
        <p14:creationId xmlns:p14="http://schemas.microsoft.com/office/powerpoint/2010/main" val="2362213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15235"/>
            <a:ext cx="12192000" cy="1754326"/>
          </a:xfrm>
          <a:prstGeom prst="rect">
            <a:avLst/>
          </a:prstGeom>
          <a:noFill/>
        </p:spPr>
        <p:txBody>
          <a:bodyPr wrap="square" rtlCol="0">
            <a:spAutoFit/>
          </a:bodyPr>
          <a:lstStyle/>
          <a:p>
            <a:r>
              <a:rPr lang="en-US" sz="5400" dirty="0">
                <a:solidFill>
                  <a:srgbClr val="FF0000"/>
                </a:solidFill>
              </a:rPr>
              <a:t>35.  Most metallic element is Francium</a:t>
            </a:r>
            <a:br>
              <a:rPr lang="en-US" sz="5400" dirty="0">
                <a:solidFill>
                  <a:srgbClr val="FF0000"/>
                </a:solidFill>
              </a:rPr>
            </a:br>
            <a:r>
              <a:rPr lang="en-US" sz="5400" dirty="0">
                <a:solidFill>
                  <a:srgbClr val="FF0000"/>
                </a:solidFill>
              </a:rPr>
              <a:t>        Most nonmetallic element is Helium</a:t>
            </a:r>
          </a:p>
        </p:txBody>
      </p:sp>
    </p:spTree>
    <p:extLst>
      <p:ext uri="{BB962C8B-B14F-4D97-AF65-F5344CB8AC3E}">
        <p14:creationId xmlns:p14="http://schemas.microsoft.com/office/powerpoint/2010/main" val="765221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66996"/>
            <a:ext cx="12192000" cy="3600986"/>
          </a:xfrm>
          <a:prstGeom prst="rect">
            <a:avLst/>
          </a:prstGeom>
          <a:noFill/>
        </p:spPr>
        <p:txBody>
          <a:bodyPr wrap="square" rtlCol="0">
            <a:spAutoFit/>
          </a:bodyPr>
          <a:lstStyle/>
          <a:p>
            <a:r>
              <a:rPr lang="en-US" sz="5400" dirty="0">
                <a:solidFill>
                  <a:srgbClr val="FF0000"/>
                </a:solidFill>
              </a:rPr>
              <a:t>3.  State the period trend for </a:t>
            </a:r>
            <a:br>
              <a:rPr lang="en-US" sz="5400" dirty="0">
                <a:solidFill>
                  <a:srgbClr val="FF0000"/>
                </a:solidFill>
              </a:rPr>
            </a:br>
            <a:r>
              <a:rPr lang="en-US" sz="5400" dirty="0">
                <a:solidFill>
                  <a:srgbClr val="FF0000"/>
                </a:solidFill>
              </a:rPr>
              <a:t>     </a:t>
            </a:r>
            <a:r>
              <a:rPr lang="en-US" sz="6600" b="1" dirty="0">
                <a:solidFill>
                  <a:srgbClr val="FF0000"/>
                </a:solidFill>
              </a:rPr>
              <a:t>atomic radius</a:t>
            </a:r>
            <a:r>
              <a:rPr lang="en-US" sz="5400" dirty="0">
                <a:solidFill>
                  <a:srgbClr val="FF0000"/>
                </a:solidFill>
              </a:rPr>
              <a:t>.</a:t>
            </a:r>
          </a:p>
          <a:p>
            <a:endParaRPr lang="en-US" sz="5400" dirty="0">
              <a:solidFill>
                <a:srgbClr val="FF0000"/>
              </a:solidFill>
            </a:endParaRPr>
          </a:p>
          <a:p>
            <a:r>
              <a:rPr lang="en-US" sz="5400" dirty="0">
                <a:solidFill>
                  <a:srgbClr val="FF0000"/>
                </a:solidFill>
              </a:rPr>
              <a:t>4.  Why does this trend exist?</a:t>
            </a:r>
          </a:p>
        </p:txBody>
      </p:sp>
    </p:spTree>
    <p:extLst>
      <p:ext uri="{BB962C8B-B14F-4D97-AF65-F5344CB8AC3E}">
        <p14:creationId xmlns:p14="http://schemas.microsoft.com/office/powerpoint/2010/main" val="26407374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8731"/>
            <a:ext cx="11776841" cy="1754326"/>
          </a:xfrm>
          <a:prstGeom prst="rect">
            <a:avLst/>
          </a:prstGeom>
          <a:noFill/>
        </p:spPr>
        <p:txBody>
          <a:bodyPr wrap="square" rtlCol="0">
            <a:spAutoFit/>
          </a:bodyPr>
          <a:lstStyle/>
          <a:p>
            <a:r>
              <a:rPr lang="en-US" sz="5400" dirty="0"/>
              <a:t>36.  Name all of the metalloids.</a:t>
            </a:r>
          </a:p>
          <a:p>
            <a:endParaRPr lang="en-US" sz="5400" dirty="0"/>
          </a:p>
        </p:txBody>
      </p:sp>
    </p:spTree>
    <p:extLst>
      <p:ext uri="{BB962C8B-B14F-4D97-AF65-F5344CB8AC3E}">
        <p14:creationId xmlns:p14="http://schemas.microsoft.com/office/powerpoint/2010/main" val="3417600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7078" y="73885"/>
            <a:ext cx="11299763" cy="6647974"/>
          </a:xfrm>
          <a:prstGeom prst="rect">
            <a:avLst/>
          </a:prstGeom>
          <a:noFill/>
        </p:spPr>
        <p:txBody>
          <a:bodyPr wrap="square" rtlCol="0">
            <a:spAutoFit/>
          </a:bodyPr>
          <a:lstStyle/>
          <a:p>
            <a:pPr marL="914400" indent="-914400">
              <a:buAutoNum type="arabicPeriod" startAt="36"/>
            </a:pPr>
            <a:r>
              <a:rPr lang="en-US" sz="5400" dirty="0"/>
              <a:t> Metalloids</a:t>
            </a:r>
          </a:p>
          <a:p>
            <a:br>
              <a:rPr lang="en-US" sz="3600" dirty="0"/>
            </a:br>
            <a:r>
              <a:rPr lang="en-US" sz="4800" dirty="0"/>
              <a:t>Boron</a:t>
            </a:r>
            <a:br>
              <a:rPr lang="en-US" sz="4800" dirty="0"/>
            </a:br>
            <a:r>
              <a:rPr lang="en-US" sz="4800" dirty="0"/>
              <a:t>Silicon</a:t>
            </a:r>
            <a:br>
              <a:rPr lang="en-US" sz="4800" dirty="0"/>
            </a:br>
            <a:r>
              <a:rPr lang="en-US" sz="4800" dirty="0"/>
              <a:t>Germanium</a:t>
            </a:r>
            <a:br>
              <a:rPr lang="en-US" sz="4800" dirty="0"/>
            </a:br>
            <a:r>
              <a:rPr lang="en-US" sz="4800" dirty="0"/>
              <a:t>Arsenic</a:t>
            </a:r>
            <a:br>
              <a:rPr lang="en-US" sz="4800" dirty="0"/>
            </a:br>
            <a:r>
              <a:rPr lang="en-US" sz="4800" dirty="0"/>
              <a:t>Antimony</a:t>
            </a:r>
            <a:br>
              <a:rPr lang="en-US" sz="4800" dirty="0"/>
            </a:br>
            <a:r>
              <a:rPr lang="en-US" sz="4800" dirty="0"/>
              <a:t>Tellurium</a:t>
            </a:r>
            <a:br>
              <a:rPr lang="en-US" sz="4800" dirty="0"/>
            </a:br>
            <a:r>
              <a:rPr lang="en-US" sz="4800" dirty="0"/>
              <a:t>Astatine</a:t>
            </a:r>
          </a:p>
        </p:txBody>
      </p:sp>
      <p:graphicFrame>
        <p:nvGraphicFramePr>
          <p:cNvPr id="2" name="Table 3">
            <a:extLst>
              <a:ext uri="{FF2B5EF4-FFF2-40B4-BE49-F238E27FC236}">
                <a16:creationId xmlns:a16="http://schemas.microsoft.com/office/drawing/2014/main" id="{4DFD766E-78FB-402C-B922-8E919041FF78}"/>
              </a:ext>
            </a:extLst>
          </p:cNvPr>
          <p:cNvGraphicFramePr>
            <a:graphicFrameLocks noGrp="1"/>
          </p:cNvGraphicFramePr>
          <p:nvPr>
            <p:extLst>
              <p:ext uri="{D42A27DB-BD31-4B8C-83A1-F6EECF244321}">
                <p14:modId xmlns:p14="http://schemas.microsoft.com/office/powerpoint/2010/main" val="1265183977"/>
              </p:ext>
            </p:extLst>
          </p:nvPr>
        </p:nvGraphicFramePr>
        <p:xfrm>
          <a:off x="4890052" y="732972"/>
          <a:ext cx="7142922" cy="5087255"/>
        </p:xfrm>
        <a:graphic>
          <a:graphicData uri="http://schemas.openxmlformats.org/drawingml/2006/table">
            <a:tbl>
              <a:tblPr firstRow="1" bandRow="1">
                <a:tableStyleId>{5C22544A-7EE6-4342-B048-85BDC9FD1C3A}</a:tableStyleId>
              </a:tblPr>
              <a:tblGrid>
                <a:gridCol w="1190487">
                  <a:extLst>
                    <a:ext uri="{9D8B030D-6E8A-4147-A177-3AD203B41FA5}">
                      <a16:colId xmlns:a16="http://schemas.microsoft.com/office/drawing/2014/main" val="964583361"/>
                    </a:ext>
                  </a:extLst>
                </a:gridCol>
                <a:gridCol w="1190487">
                  <a:extLst>
                    <a:ext uri="{9D8B030D-6E8A-4147-A177-3AD203B41FA5}">
                      <a16:colId xmlns:a16="http://schemas.microsoft.com/office/drawing/2014/main" val="2071468648"/>
                    </a:ext>
                  </a:extLst>
                </a:gridCol>
                <a:gridCol w="1190487">
                  <a:extLst>
                    <a:ext uri="{9D8B030D-6E8A-4147-A177-3AD203B41FA5}">
                      <a16:colId xmlns:a16="http://schemas.microsoft.com/office/drawing/2014/main" val="1317739386"/>
                    </a:ext>
                  </a:extLst>
                </a:gridCol>
                <a:gridCol w="1190487">
                  <a:extLst>
                    <a:ext uri="{9D8B030D-6E8A-4147-A177-3AD203B41FA5}">
                      <a16:colId xmlns:a16="http://schemas.microsoft.com/office/drawing/2014/main" val="917973581"/>
                    </a:ext>
                  </a:extLst>
                </a:gridCol>
                <a:gridCol w="1190487">
                  <a:extLst>
                    <a:ext uri="{9D8B030D-6E8A-4147-A177-3AD203B41FA5}">
                      <a16:colId xmlns:a16="http://schemas.microsoft.com/office/drawing/2014/main" val="3175524680"/>
                    </a:ext>
                  </a:extLst>
                </a:gridCol>
                <a:gridCol w="1190487">
                  <a:extLst>
                    <a:ext uri="{9D8B030D-6E8A-4147-A177-3AD203B41FA5}">
                      <a16:colId xmlns:a16="http://schemas.microsoft.com/office/drawing/2014/main" val="3012568094"/>
                    </a:ext>
                  </a:extLst>
                </a:gridCol>
              </a:tblGrid>
              <a:tr h="1017451">
                <a:tc>
                  <a:txBody>
                    <a:bodyPr/>
                    <a:lstStyle/>
                    <a:p>
                      <a:pPr algn="ctr"/>
                      <a:r>
                        <a:rPr lang="en-US" sz="5400" b="1" dirty="0">
                          <a:solidFill>
                            <a:schemeClr val="tx1"/>
                          </a:solidFill>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9897510"/>
                  </a:ext>
                </a:extLst>
              </a:tr>
              <a:tr h="1017451">
                <a:tc>
                  <a:txBody>
                    <a:bodyPr/>
                    <a:lstStyle/>
                    <a:p>
                      <a:pPr algn="ctr"/>
                      <a:r>
                        <a:rPr lang="en-US" sz="5400" b="1" dirty="0">
                          <a:solidFill>
                            <a:srgbClr val="FF0000"/>
                          </a:solidFill>
                        </a:rPr>
                        <a: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tx1"/>
                          </a:solidFill>
                        </a:rPr>
                        <a:t>Si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err="1">
                          <a:solidFill>
                            <a:schemeClr val="bg1">
                              <a:lumMod val="75000"/>
                            </a:schemeClr>
                          </a:solidFill>
                        </a:rPr>
                        <a:t>Ar</a:t>
                      </a:r>
                      <a:endParaRPr lang="en-US" sz="5400" b="1" dirty="0">
                        <a:solidFill>
                          <a:schemeClr val="bg1">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287886"/>
                  </a:ext>
                </a:extLst>
              </a:tr>
              <a:tr h="1017451">
                <a:tc>
                  <a:txBody>
                    <a:bodyPr/>
                    <a:lstStyle/>
                    <a:p>
                      <a:pPr algn="ctr"/>
                      <a:r>
                        <a:rPr lang="en-US" sz="5400" b="1" dirty="0">
                          <a:solidFill>
                            <a:schemeClr val="bg1">
                              <a:lumMod val="75000"/>
                            </a:schemeClr>
                          </a:solidFill>
                        </a:rPr>
                        <a:t>Ga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tx1"/>
                          </a:solidFill>
                        </a:rPr>
                        <a:t>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tx1"/>
                          </a:solidFill>
                        </a:rPr>
                        <a:t>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Br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Kr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6773261"/>
                  </a:ext>
                </a:extLst>
              </a:tr>
              <a:tr h="1017451">
                <a:tc>
                  <a:txBody>
                    <a:bodyPr/>
                    <a:lstStyle/>
                    <a:p>
                      <a:pPr algn="ctr"/>
                      <a:r>
                        <a:rPr lang="en-US" sz="5400" b="1" dirty="0">
                          <a:solidFill>
                            <a:schemeClr val="bg1">
                              <a:lumMod val="75000"/>
                            </a:schemeClr>
                          </a:solidFill>
                        </a:rPr>
                        <a:t>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Sn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tx1"/>
                          </a:solidFill>
                        </a:rPr>
                        <a:t>Sb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err="1">
                          <a:solidFill>
                            <a:schemeClr val="tx1"/>
                          </a:solidFill>
                        </a:rPr>
                        <a:t>Te</a:t>
                      </a:r>
                      <a:endParaRPr lang="en-US" sz="5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Xe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4709231"/>
                  </a:ext>
                </a:extLst>
              </a:tr>
              <a:tr h="1017451">
                <a:tc>
                  <a:txBody>
                    <a:bodyPr/>
                    <a:lstStyle/>
                    <a:p>
                      <a:pPr algn="ctr"/>
                      <a:r>
                        <a:rPr lang="en-US" sz="5400" b="1" dirty="0">
                          <a:solidFill>
                            <a:schemeClr val="bg1">
                              <a:lumMod val="75000"/>
                            </a:schemeClr>
                          </a:solidFill>
                        </a:rPr>
                        <a:t>Tl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Pb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rgbClr val="FF0000"/>
                          </a:solidFill>
                        </a:rPr>
                        <a:t>Po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tx1"/>
                          </a:solidFill>
                        </a:rPr>
                        <a: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5400" b="1" dirty="0">
                          <a:solidFill>
                            <a:schemeClr val="bg1">
                              <a:lumMod val="75000"/>
                            </a:schemeClr>
                          </a:solidFill>
                        </a:rPr>
                        <a:t>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3336538"/>
                  </a:ext>
                </a:extLst>
              </a:tr>
            </a:tbl>
          </a:graphicData>
        </a:graphic>
      </p:graphicFrame>
      <p:cxnSp>
        <p:nvCxnSpPr>
          <p:cNvPr id="5" name="Straight Connector 4">
            <a:extLst>
              <a:ext uri="{FF2B5EF4-FFF2-40B4-BE49-F238E27FC236}">
                <a16:creationId xmlns:a16="http://schemas.microsoft.com/office/drawing/2014/main" id="{C6B62B4A-E489-40B4-8046-224237C27C1C}"/>
              </a:ext>
            </a:extLst>
          </p:cNvPr>
          <p:cNvCxnSpPr/>
          <p:nvPr/>
        </p:nvCxnSpPr>
        <p:spPr>
          <a:xfrm>
            <a:off x="4917189" y="732972"/>
            <a:ext cx="0" cy="1052285"/>
          </a:xfrm>
          <a:prstGeom prst="line">
            <a:avLst/>
          </a:prstGeom>
          <a:ln w="76200"/>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6686401-DEA8-4818-AEED-48F49895061E}"/>
              </a:ext>
            </a:extLst>
          </p:cNvPr>
          <p:cNvCxnSpPr/>
          <p:nvPr/>
        </p:nvCxnSpPr>
        <p:spPr>
          <a:xfrm>
            <a:off x="6115881" y="1716914"/>
            <a:ext cx="0" cy="1052285"/>
          </a:xfrm>
          <a:prstGeom prst="line">
            <a:avLst/>
          </a:prstGeom>
          <a:ln w="76200"/>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F599C248-8501-400B-B972-85D35E6AA7BA}"/>
              </a:ext>
            </a:extLst>
          </p:cNvPr>
          <p:cNvCxnSpPr/>
          <p:nvPr/>
        </p:nvCxnSpPr>
        <p:spPr>
          <a:xfrm>
            <a:off x="7320565" y="2745384"/>
            <a:ext cx="0" cy="1052285"/>
          </a:xfrm>
          <a:prstGeom prst="line">
            <a:avLst/>
          </a:prstGeom>
          <a:ln w="7620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D9B8AD29-3B57-48E9-AFB9-B466B6485365}"/>
              </a:ext>
            </a:extLst>
          </p:cNvPr>
          <p:cNvCxnSpPr/>
          <p:nvPr/>
        </p:nvCxnSpPr>
        <p:spPr>
          <a:xfrm>
            <a:off x="8510736" y="3758067"/>
            <a:ext cx="0" cy="1052285"/>
          </a:xfrm>
          <a:prstGeom prst="line">
            <a:avLst/>
          </a:prstGeom>
          <a:ln w="7620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89992A7-B8FE-41C9-A60F-42802C937E93}"/>
              </a:ext>
            </a:extLst>
          </p:cNvPr>
          <p:cNvCxnSpPr>
            <a:cxnSpLocks/>
          </p:cNvCxnSpPr>
          <p:nvPr/>
        </p:nvCxnSpPr>
        <p:spPr>
          <a:xfrm>
            <a:off x="9706903" y="4767942"/>
            <a:ext cx="0" cy="1052285"/>
          </a:xfrm>
          <a:prstGeom prst="line">
            <a:avLst/>
          </a:prstGeom>
          <a:ln w="76200"/>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A3DBD9CF-6F6B-4D86-B523-5BDC62A64DEB}"/>
              </a:ext>
            </a:extLst>
          </p:cNvPr>
          <p:cNvCxnSpPr>
            <a:cxnSpLocks/>
          </p:cNvCxnSpPr>
          <p:nvPr/>
        </p:nvCxnSpPr>
        <p:spPr>
          <a:xfrm flipH="1">
            <a:off x="8523988" y="4767942"/>
            <a:ext cx="1190173"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36BF04C7-3931-405F-A73A-ED618BD610CF}"/>
              </a:ext>
            </a:extLst>
          </p:cNvPr>
          <p:cNvCxnSpPr>
            <a:cxnSpLocks/>
          </p:cNvCxnSpPr>
          <p:nvPr/>
        </p:nvCxnSpPr>
        <p:spPr>
          <a:xfrm flipH="1">
            <a:off x="7283496" y="3802206"/>
            <a:ext cx="1190173"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8CFD9F2-D828-4553-B20C-FBCA2F426615}"/>
              </a:ext>
            </a:extLst>
          </p:cNvPr>
          <p:cNvCxnSpPr>
            <a:cxnSpLocks/>
          </p:cNvCxnSpPr>
          <p:nvPr/>
        </p:nvCxnSpPr>
        <p:spPr>
          <a:xfrm flipH="1">
            <a:off x="6091254" y="2769199"/>
            <a:ext cx="1242561"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07368F21-161A-4215-9A2E-A02F91C8BB19}"/>
              </a:ext>
            </a:extLst>
          </p:cNvPr>
          <p:cNvCxnSpPr>
            <a:cxnSpLocks/>
          </p:cNvCxnSpPr>
          <p:nvPr/>
        </p:nvCxnSpPr>
        <p:spPr>
          <a:xfrm flipH="1">
            <a:off x="4882032" y="1748811"/>
            <a:ext cx="1261610"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8091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8731"/>
            <a:ext cx="11776842" cy="923330"/>
          </a:xfrm>
          <a:prstGeom prst="rect">
            <a:avLst/>
          </a:prstGeom>
          <a:noFill/>
        </p:spPr>
        <p:txBody>
          <a:bodyPr wrap="square" rtlCol="0">
            <a:spAutoFit/>
          </a:bodyPr>
          <a:lstStyle/>
          <a:p>
            <a:r>
              <a:rPr lang="en-US" sz="5400" dirty="0">
                <a:solidFill>
                  <a:srgbClr val="0000FF"/>
                </a:solidFill>
              </a:rPr>
              <a:t>37.  Name all of the halogens.</a:t>
            </a:r>
          </a:p>
        </p:txBody>
      </p:sp>
    </p:spTree>
    <p:extLst>
      <p:ext uri="{BB962C8B-B14F-4D97-AF65-F5344CB8AC3E}">
        <p14:creationId xmlns:p14="http://schemas.microsoft.com/office/powerpoint/2010/main" val="677086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8731"/>
            <a:ext cx="11776842" cy="2585323"/>
          </a:xfrm>
          <a:prstGeom prst="rect">
            <a:avLst/>
          </a:prstGeom>
          <a:noFill/>
        </p:spPr>
        <p:txBody>
          <a:bodyPr wrap="square" rtlCol="0">
            <a:spAutoFit/>
          </a:bodyPr>
          <a:lstStyle/>
          <a:p>
            <a:r>
              <a:rPr lang="en-US" sz="5400" dirty="0">
                <a:solidFill>
                  <a:srgbClr val="0000FF"/>
                </a:solidFill>
              </a:rPr>
              <a:t>37.  Halogens.</a:t>
            </a:r>
            <a:br>
              <a:rPr lang="en-US" sz="5400" dirty="0">
                <a:solidFill>
                  <a:srgbClr val="0000FF"/>
                </a:solidFill>
              </a:rPr>
            </a:br>
            <a:br>
              <a:rPr lang="en-US" sz="5400" dirty="0">
                <a:solidFill>
                  <a:srgbClr val="0000FF"/>
                </a:solidFill>
              </a:rPr>
            </a:br>
            <a:endParaRPr lang="en-US" sz="5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6940C926-1A53-4263-955A-126FBFA8ADC5}"/>
              </a:ext>
            </a:extLst>
          </p:cNvPr>
          <p:cNvGraphicFramePr>
            <a:graphicFrameLocks noGrp="1"/>
          </p:cNvGraphicFramePr>
          <p:nvPr>
            <p:extLst>
              <p:ext uri="{D42A27DB-BD31-4B8C-83A1-F6EECF244321}">
                <p14:modId xmlns:p14="http://schemas.microsoft.com/office/powerpoint/2010/main" val="2621548632"/>
              </p:ext>
            </p:extLst>
          </p:nvPr>
        </p:nvGraphicFramePr>
        <p:xfrm>
          <a:off x="1952488" y="1617361"/>
          <a:ext cx="7257773" cy="4023360"/>
        </p:xfrm>
        <a:graphic>
          <a:graphicData uri="http://schemas.openxmlformats.org/drawingml/2006/table">
            <a:tbl>
              <a:tblPr firstRow="1" bandRow="1">
                <a:tableStyleId>{5C22544A-7EE6-4342-B048-85BDC9FD1C3A}</a:tableStyleId>
              </a:tblPr>
              <a:tblGrid>
                <a:gridCol w="2123756">
                  <a:extLst>
                    <a:ext uri="{9D8B030D-6E8A-4147-A177-3AD203B41FA5}">
                      <a16:colId xmlns:a16="http://schemas.microsoft.com/office/drawing/2014/main" val="3524776509"/>
                    </a:ext>
                  </a:extLst>
                </a:gridCol>
                <a:gridCol w="5134017">
                  <a:extLst>
                    <a:ext uri="{9D8B030D-6E8A-4147-A177-3AD203B41FA5}">
                      <a16:colId xmlns:a16="http://schemas.microsoft.com/office/drawing/2014/main" val="3796413651"/>
                    </a:ext>
                  </a:extLst>
                </a:gridCol>
              </a:tblGrid>
              <a:tr h="876944">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fluorine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788343"/>
                  </a:ext>
                </a:extLst>
              </a:tr>
              <a:tr h="876944">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chlorine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826014"/>
                  </a:ext>
                </a:extLst>
              </a:tr>
              <a:tr h="876944">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Br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bromine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938861"/>
                  </a:ext>
                </a:extLst>
              </a:tr>
              <a:tr h="876944">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iodine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5885510"/>
                  </a:ext>
                </a:extLst>
              </a:tr>
            </a:tbl>
          </a:graphicData>
        </a:graphic>
      </p:graphicFrame>
    </p:spTree>
    <p:extLst>
      <p:ext uri="{BB962C8B-B14F-4D97-AF65-F5344CB8AC3E}">
        <p14:creationId xmlns:p14="http://schemas.microsoft.com/office/powerpoint/2010/main" val="1645495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88731"/>
            <a:ext cx="12192000" cy="923330"/>
          </a:xfrm>
          <a:prstGeom prst="rect">
            <a:avLst/>
          </a:prstGeom>
          <a:noFill/>
        </p:spPr>
        <p:txBody>
          <a:bodyPr wrap="square" rtlCol="0">
            <a:spAutoFit/>
          </a:bodyPr>
          <a:lstStyle/>
          <a:p>
            <a:r>
              <a:rPr lang="en-US" sz="5400" dirty="0"/>
              <a:t>38.  Name all of the 22 nonmetal elements</a:t>
            </a:r>
          </a:p>
        </p:txBody>
      </p:sp>
    </p:spTree>
    <p:extLst>
      <p:ext uri="{BB962C8B-B14F-4D97-AF65-F5344CB8AC3E}">
        <p14:creationId xmlns:p14="http://schemas.microsoft.com/office/powerpoint/2010/main" val="765473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7617"/>
            <a:ext cx="12192000" cy="6740307"/>
          </a:xfrm>
          <a:prstGeom prst="rect">
            <a:avLst/>
          </a:prstGeom>
          <a:noFill/>
        </p:spPr>
        <p:txBody>
          <a:bodyPr wrap="square" rtlCol="0">
            <a:spAutoFit/>
          </a:bodyPr>
          <a:lstStyle/>
          <a:p>
            <a:r>
              <a:rPr lang="en-US" sz="5400" dirty="0"/>
              <a:t>38.  Name all of the 22 nonmetal elements</a:t>
            </a:r>
            <a:br>
              <a:rPr lang="en-US" sz="5400" dirty="0"/>
            </a:br>
            <a:br>
              <a:rPr lang="en-US" sz="5400" dirty="0"/>
            </a:br>
            <a:r>
              <a:rPr lang="en-US" sz="5400" dirty="0"/>
              <a:t>H, He</a:t>
            </a:r>
            <a:br>
              <a:rPr lang="en-US" sz="5400" dirty="0"/>
            </a:br>
            <a:r>
              <a:rPr lang="en-US" sz="5400" dirty="0"/>
              <a:t>B, C, N, O, F, Ne</a:t>
            </a:r>
            <a:br>
              <a:rPr lang="en-US" sz="5400" dirty="0"/>
            </a:br>
            <a:r>
              <a:rPr lang="en-US" sz="5400" dirty="0"/>
              <a:t>Si, P, S, Cl, </a:t>
            </a:r>
            <a:r>
              <a:rPr lang="en-US" sz="5400" dirty="0" err="1"/>
              <a:t>Ar</a:t>
            </a:r>
            <a:br>
              <a:rPr lang="en-US" sz="5400" dirty="0"/>
            </a:br>
            <a:r>
              <a:rPr lang="en-US" sz="5400" dirty="0"/>
              <a:t>As, Se, Br, Kr</a:t>
            </a:r>
            <a:br>
              <a:rPr lang="en-US" sz="5400" dirty="0"/>
            </a:br>
            <a:r>
              <a:rPr lang="en-US" sz="5400" dirty="0" err="1"/>
              <a:t>Te</a:t>
            </a:r>
            <a:r>
              <a:rPr lang="en-US" sz="5400" dirty="0"/>
              <a:t>, I, Xe</a:t>
            </a:r>
            <a:br>
              <a:rPr lang="en-US" sz="5400" dirty="0"/>
            </a:br>
            <a:r>
              <a:rPr lang="en-US" sz="5400" dirty="0"/>
              <a:t>At, Rn                          (count them!) </a:t>
            </a:r>
          </a:p>
        </p:txBody>
      </p:sp>
    </p:spTree>
    <p:extLst>
      <p:ext uri="{BB962C8B-B14F-4D97-AF65-F5344CB8AC3E}">
        <p14:creationId xmlns:p14="http://schemas.microsoft.com/office/powerpoint/2010/main" val="38339776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26504" y="0"/>
            <a:ext cx="12192000"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39.  Where are </a:t>
            </a:r>
            <a:r>
              <a:rPr kumimoji="0" lang="en-US" sz="6000" b="1" i="0" u="none" strike="noStrike" kern="120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the </a:t>
            </a:r>
            <a:r>
              <a:rPr kumimoji="0" lang="en-US" sz="7200" b="1" i="0" u="none" strike="noStrike" kern="120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alkaline earth metals on the Periodic Table of the Elements? </a:t>
            </a:r>
            <a:br>
              <a:rPr lang="en-US" sz="6000" b="1" dirty="0">
                <a:solidFill>
                  <a:srgbClr val="0000FF"/>
                </a:solidFill>
                <a:latin typeface="Times New Roman" panose="02020603050405020304" pitchFamily="18" charset="0"/>
                <a:cs typeface="Times New Roman" panose="02020603050405020304" pitchFamily="18" charset="0"/>
              </a:rPr>
            </a:br>
            <a:r>
              <a:rPr lang="en-US" sz="6000" b="1" dirty="0">
                <a:solidFill>
                  <a:srgbClr val="0000FF"/>
                </a:solidFill>
                <a:latin typeface="Times New Roman" panose="02020603050405020304" pitchFamily="18" charset="0"/>
                <a:cs typeface="Times New Roman" panose="02020603050405020304" pitchFamily="18" charset="0"/>
              </a:rPr>
              <a:t>        </a:t>
            </a:r>
            <a:br>
              <a:rPr lang="en-US" sz="6000" b="1" dirty="0">
                <a:solidFill>
                  <a:srgbClr val="0000FF"/>
                </a:solidFill>
                <a:latin typeface="Times New Roman" panose="02020603050405020304" pitchFamily="18" charset="0"/>
                <a:cs typeface="Times New Roman" panose="02020603050405020304" pitchFamily="18" charset="0"/>
              </a:rPr>
            </a:br>
            <a:r>
              <a:rPr lang="en-US" sz="6000" b="1" dirty="0">
                <a:solidFill>
                  <a:srgbClr val="0000FF"/>
                </a:solidFill>
                <a:latin typeface="Times New Roman" panose="02020603050405020304" pitchFamily="18" charset="0"/>
                <a:cs typeface="Times New Roman" panose="02020603050405020304" pitchFamily="18" charset="0"/>
              </a:rPr>
              <a:t>W</a:t>
            </a:r>
            <a:r>
              <a:rPr kumimoji="0" lang="en-US" sz="6000" b="1" i="0" u="none" strike="noStrike" kern="1200" cap="none" spc="0" normalizeH="0" noProof="0" dirty="0" err="1">
                <a:ln>
                  <a:noFill/>
                </a:ln>
                <a:solidFill>
                  <a:srgbClr val="0000FF"/>
                </a:solidFill>
                <a:effectLst/>
                <a:uLnTx/>
                <a:uFillTx/>
                <a:latin typeface="Times New Roman" panose="02020603050405020304" pitchFamily="18" charset="0"/>
                <a:cs typeface="Times New Roman" panose="02020603050405020304" pitchFamily="18" charset="0"/>
              </a:rPr>
              <a:t>hich</a:t>
            </a:r>
            <a:r>
              <a:rPr kumimoji="0" lang="en-US" sz="6000" b="1" i="0" u="none" strike="noStrike" kern="120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 period or group are they in?</a:t>
            </a:r>
            <a:endParaRPr kumimoji="0" lang="en-US" sz="6000" b="1" i="0" u="none" strike="noStrike" kern="120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824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520512"/>
            <a:ext cx="121920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00FF"/>
                </a:solidFill>
                <a:effectLst/>
                <a:uLnTx/>
                <a:uFillTx/>
                <a:latin typeface="Times New Roman" panose="02020603050405020304" pitchFamily="18" charset="0"/>
                <a:cs typeface="Times New Roman" panose="02020603050405020304" pitchFamily="18" charset="0"/>
              </a:rPr>
              <a:t>39.  The </a:t>
            </a:r>
            <a:r>
              <a:rPr kumimoji="0" lang="en-US" sz="7200" b="1" i="0" u="none" strike="noStrike" kern="1200" cap="none" spc="0" normalizeH="0" noProof="0" dirty="0">
                <a:ln>
                  <a:noFill/>
                </a:ln>
                <a:solidFill>
                  <a:srgbClr val="0000FF"/>
                </a:solidFill>
                <a:effectLst/>
                <a:uLnTx/>
                <a:uFillTx/>
                <a:latin typeface="Times New Roman" panose="02020603050405020304" pitchFamily="18" charset="0"/>
                <a:cs typeface="Times New Roman" panose="02020603050405020304" pitchFamily="18" charset="0"/>
              </a:rPr>
              <a:t>alkaline earth metals</a:t>
            </a:r>
            <a:br>
              <a:rPr lang="en-US" sz="6000" b="1" dirty="0">
                <a:solidFill>
                  <a:srgbClr val="0000FF"/>
                </a:solidFill>
                <a:latin typeface="Times New Roman" panose="02020603050405020304" pitchFamily="18" charset="0"/>
                <a:cs typeface="Times New Roman" panose="02020603050405020304" pitchFamily="18" charset="0"/>
              </a:rPr>
            </a:br>
            <a:r>
              <a:rPr lang="en-US" sz="6000" b="1" dirty="0">
                <a:solidFill>
                  <a:srgbClr val="0000FF"/>
                </a:solidFill>
                <a:latin typeface="Times New Roman" panose="02020603050405020304" pitchFamily="18" charset="0"/>
                <a:cs typeface="Times New Roman" panose="02020603050405020304" pitchFamily="18" charset="0"/>
              </a:rPr>
              <a:t>        are the GROUP 2 metals, </a:t>
            </a:r>
            <a:br>
              <a:rPr lang="en-US" sz="6000" b="1" dirty="0">
                <a:solidFill>
                  <a:srgbClr val="0000FF"/>
                </a:solidFill>
                <a:latin typeface="Times New Roman" panose="02020603050405020304" pitchFamily="18" charset="0"/>
                <a:cs typeface="Times New Roman" panose="02020603050405020304" pitchFamily="18" charset="0"/>
              </a:rPr>
            </a:br>
            <a:r>
              <a:rPr lang="en-US" sz="6000" b="1" dirty="0">
                <a:solidFill>
                  <a:srgbClr val="0000FF"/>
                </a:solidFill>
                <a:latin typeface="Times New Roman" panose="02020603050405020304" pitchFamily="18" charset="0"/>
                <a:cs typeface="Times New Roman" panose="02020603050405020304" pitchFamily="18" charset="0"/>
              </a:rPr>
              <a:t>        </a:t>
            </a:r>
            <a:r>
              <a:rPr lang="en-US" sz="6000" b="1" dirty="0">
                <a:solidFill>
                  <a:schemeClr val="tx1">
                    <a:lumMod val="95000"/>
                    <a:lumOff val="5000"/>
                  </a:schemeClr>
                </a:solidFill>
                <a:latin typeface="Times New Roman" panose="02020603050405020304" pitchFamily="18" charset="0"/>
                <a:cs typeface="Times New Roman" panose="02020603050405020304" pitchFamily="18" charset="0"/>
              </a:rPr>
              <a:t>Be, Mg, Ca, Sr, Ba and Ra</a:t>
            </a:r>
            <a:endParaRPr kumimoji="0" lang="en-US" sz="6000" b="1"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711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1190324"/>
            <a:ext cx="121920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40.  Who first</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developed this beautiful </a:t>
            </a:r>
            <a:b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and scientific Periodic Table?</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7485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774826"/>
            <a:ext cx="121920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40.  It was </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Demetri Mendeleev </a:t>
            </a:r>
            <a:b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who first</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developed this beautiful </a:t>
            </a:r>
            <a:b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       and scientific Periodic Table?</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114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555641"/>
          </a:xfrm>
          <a:prstGeom prst="rect">
            <a:avLst/>
          </a:prstGeom>
          <a:noFill/>
        </p:spPr>
        <p:txBody>
          <a:bodyPr wrap="square" rtlCol="0">
            <a:spAutoFit/>
          </a:bodyPr>
          <a:lstStyle/>
          <a:p>
            <a:r>
              <a:rPr lang="en-US" sz="6000" b="1" dirty="0">
                <a:solidFill>
                  <a:srgbClr val="FF0000"/>
                </a:solidFill>
              </a:rPr>
              <a:t>3.  The period trend for atomic radius is decreasing.  </a:t>
            </a:r>
          </a:p>
          <a:p>
            <a:endParaRPr lang="en-US" sz="6000" b="1" dirty="0">
              <a:solidFill>
                <a:srgbClr val="FF0000"/>
              </a:solidFill>
            </a:endParaRPr>
          </a:p>
          <a:p>
            <a:r>
              <a:rPr lang="en-US" sz="6000" b="1" dirty="0">
                <a:solidFill>
                  <a:srgbClr val="FF0000"/>
                </a:solidFill>
              </a:rPr>
              <a:t>4.  Moving across a period there is always one more proton in the next nucleus, but the same number of electron orbitals.  </a:t>
            </a:r>
          </a:p>
        </p:txBody>
      </p:sp>
    </p:spTree>
    <p:extLst>
      <p:ext uri="{BB962C8B-B14F-4D97-AF65-F5344CB8AC3E}">
        <p14:creationId xmlns:p14="http://schemas.microsoft.com/office/powerpoint/2010/main" val="13390801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41.  State</a:t>
            </a:r>
            <a:r>
              <a:rPr kumimoji="0" lang="en-US" sz="5400" b="0" i="0" u="none" strike="noStrike" kern="1200" cap="none" spc="0" normalizeH="0" noProof="0" dirty="0">
                <a:ln>
                  <a:noFill/>
                </a:ln>
                <a:solidFill>
                  <a:srgbClr val="FF0000"/>
                </a:solidFill>
                <a:effectLst/>
                <a:uLnTx/>
                <a:uFillTx/>
                <a:latin typeface="Calibri" panose="020F0502020204030204"/>
                <a:ea typeface="+mn-ea"/>
                <a:cs typeface="+mn-cs"/>
              </a:rPr>
              <a:t> the Periodic Law.</a:t>
            </a: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107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41.  State</a:t>
            </a:r>
            <a:r>
              <a:rPr kumimoji="0" lang="en-US" sz="5400" b="0" i="0" u="none" strike="noStrike" kern="1200" cap="none" spc="0" normalizeH="0" noProof="0" dirty="0">
                <a:ln>
                  <a:noFill/>
                </a:ln>
                <a:solidFill>
                  <a:srgbClr val="FF0000"/>
                </a:solidFill>
                <a:effectLst/>
                <a:uLnTx/>
                <a:uFillTx/>
                <a:latin typeface="Calibri" panose="020F0502020204030204"/>
                <a:ea typeface="+mn-ea"/>
                <a:cs typeface="+mn-cs"/>
              </a:rPr>
              <a:t> the Periodic Law is… </a:t>
            </a:r>
            <a:br>
              <a:rPr kumimoji="0" lang="en-US" sz="5400" b="0" i="0" u="none" strike="noStrike" kern="1200" cap="none" spc="0" normalizeH="0" noProof="0" dirty="0">
                <a:ln>
                  <a:noFill/>
                </a:ln>
                <a:solidFill>
                  <a:srgbClr val="FF0000"/>
                </a:solidFill>
                <a:effectLst/>
                <a:uLnTx/>
                <a:uFillTx/>
                <a:latin typeface="Calibri" panose="020F0502020204030204"/>
                <a:ea typeface="+mn-ea"/>
                <a:cs typeface="+mn-cs"/>
              </a:rPr>
            </a:br>
            <a:br>
              <a:rPr kumimoji="0" lang="en-US" sz="5400" b="0" i="0" u="none" strike="noStrike" kern="1200" cap="none" spc="0" normalizeH="0" noProof="0" dirty="0">
                <a:ln>
                  <a:noFill/>
                </a:ln>
                <a:solidFill>
                  <a:srgbClr val="FF0000"/>
                </a:solidFill>
                <a:effectLst/>
                <a:uLnTx/>
                <a:uFillTx/>
                <a:latin typeface="Calibri" panose="020F0502020204030204"/>
                <a:ea typeface="+mn-ea"/>
                <a:cs typeface="+mn-cs"/>
              </a:rPr>
            </a:br>
            <a:r>
              <a:rPr kumimoji="0" lang="en-US" sz="5400" b="0" i="0" u="none" strike="noStrike" kern="1200" cap="none" spc="0" normalizeH="0" noProof="0" dirty="0">
                <a:ln>
                  <a:noFill/>
                </a:ln>
                <a:solidFill>
                  <a:srgbClr val="FF0000"/>
                </a:solidFill>
                <a:effectLst/>
                <a:uLnTx/>
                <a:uFillTx/>
                <a:latin typeface="Calibri" panose="020F0502020204030204"/>
                <a:ea typeface="+mn-ea"/>
                <a:cs typeface="+mn-cs"/>
              </a:rPr>
              <a:t>When the atoms are arranged in order of increasing atomic number (in this weird shape) there is a periodic repetition of the chemical and physical properties in the groups.  </a:t>
            </a: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42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42.  Tell us all what allotropes are, use a</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few examples because we’re not </a:t>
            </a:r>
            <a:b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really that into this, you know</a:t>
            </a:r>
            <a:r>
              <a:rPr kumimoji="0" lang="en-US" sz="5400" b="0" i="0" u="none" strike="noStrike" kern="1200" cap="none" spc="0" normalizeH="0" noProof="0" dirty="0">
                <a:ln>
                  <a:noFill/>
                </a:ln>
                <a:solidFill>
                  <a:prstClr val="black"/>
                </a:solidFill>
                <a:effectLst/>
                <a:uLnTx/>
                <a:uFillTx/>
                <a:latin typeface="Calibri" panose="020F0502020204030204"/>
                <a:ea typeface="+mn-ea"/>
                <a:cs typeface="+mn-cs"/>
              </a:rPr>
              <a:t>.</a:t>
            </a: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3602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rPr>
              <a:t>42.  Allotropes are chemically pure elements, which bond in different ways, which makes them have different physical properties and </a:t>
            </a:r>
            <a:r>
              <a:rPr kumimoji="0" lang="en-US" sz="4800" b="0" i="0" u="none" strike="noStrike" kern="1200" cap="none" spc="0" normalizeH="0" baseline="0" noProof="0" dirty="0" err="1">
                <a:ln>
                  <a:noFill/>
                </a:ln>
                <a:solidFill>
                  <a:prstClr val="black"/>
                </a:solidFill>
                <a:effectLst/>
                <a:uLnTx/>
                <a:uFillTx/>
                <a:latin typeface="Calibri" panose="020F0502020204030204"/>
                <a:ea typeface="+mn-ea"/>
                <a:cs typeface="+mn-cs"/>
              </a:rPr>
              <a:t>differen</a:t>
            </a:r>
            <a:r>
              <a:rPr lang="en-US" sz="4800" dirty="0">
                <a:solidFill>
                  <a:prstClr val="black"/>
                </a:solidFill>
                <a:latin typeface="Calibri" panose="020F0502020204030204"/>
              </a:rPr>
              <a:t>t chemical ones too</a:t>
            </a:r>
            <a: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t>.</a:t>
            </a:r>
            <a:b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br>
            <a:b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br>
            <a: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t>Examples include: oxygen &amp; ozone, </a:t>
            </a:r>
            <a:b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br>
            <a: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t>also…</a:t>
            </a:r>
            <a:b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br>
            <a:r>
              <a:rPr kumimoji="0" lang="en-US" sz="4800" b="0" i="0" u="none" strike="noStrike" kern="1200" cap="none" spc="0" normalizeH="0" noProof="0" dirty="0">
                <a:ln>
                  <a:noFill/>
                </a:ln>
                <a:solidFill>
                  <a:prstClr val="black"/>
                </a:solidFill>
                <a:effectLst/>
                <a:uLnTx/>
                <a:uFillTx/>
                <a:latin typeface="Calibri" panose="020F0502020204030204"/>
                <a:ea typeface="+mn-ea"/>
                <a:cs typeface="+mn-cs"/>
              </a:rPr>
              <a:t>diamond, graphite and “bucky balls” of carbon.  </a:t>
            </a: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248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774827"/>
            <a:ext cx="121920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5.  What is electronegativity?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8387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193366"/>
            <a:ext cx="12192000" cy="51706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5.  Electronegativity</a:t>
            </a:r>
            <a:r>
              <a:rPr lang="en-US" sz="6600" b="1" dirty="0">
                <a:solidFill>
                  <a:prstClr val="black"/>
                </a:solidFill>
                <a:latin typeface="Times New Roman" panose="02020603050405020304" pitchFamily="18" charset="0"/>
                <a:cs typeface="Times New Roman" panose="02020603050405020304" pitchFamily="18" charset="0"/>
              </a:rPr>
              <a:t> is the tendency of an atom to attract </a:t>
            </a:r>
            <a:br>
              <a:rPr lang="en-US" sz="6600" b="1" dirty="0">
                <a:solidFill>
                  <a:prstClr val="black"/>
                </a:solidFill>
                <a:latin typeface="Times New Roman" panose="02020603050405020304" pitchFamily="18" charset="0"/>
                <a:cs typeface="Times New Roman" panose="02020603050405020304" pitchFamily="18" charset="0"/>
              </a:rPr>
            </a:br>
            <a:r>
              <a:rPr lang="en-US" sz="6600" b="1" dirty="0">
                <a:solidFill>
                  <a:prstClr val="black"/>
                </a:solidFill>
                <a:latin typeface="Times New Roman" panose="02020603050405020304" pitchFamily="18" charset="0"/>
                <a:cs typeface="Times New Roman" panose="02020603050405020304" pitchFamily="18" charset="0"/>
              </a:rPr>
              <a:t>an electron </a:t>
            </a:r>
            <a:br>
              <a:rPr lang="en-US" sz="6600" b="1" dirty="0">
                <a:solidFill>
                  <a:prstClr val="black"/>
                </a:solidFill>
                <a:latin typeface="Times New Roman" panose="02020603050405020304" pitchFamily="18" charset="0"/>
                <a:cs typeface="Times New Roman" panose="02020603050405020304" pitchFamily="18" charset="0"/>
              </a:rPr>
            </a:br>
            <a:r>
              <a:rPr lang="en-US" sz="6600" b="1" dirty="0">
                <a:solidFill>
                  <a:prstClr val="black"/>
                </a:solidFill>
                <a:latin typeface="Times New Roman" panose="02020603050405020304" pitchFamily="18" charset="0"/>
                <a:cs typeface="Times New Roman" panose="02020603050405020304" pitchFamily="18" charset="0"/>
              </a:rPr>
              <a:t>(or more than one electron)</a:t>
            </a:r>
            <a:br>
              <a:rPr lang="en-US" sz="6600" b="1" dirty="0">
                <a:solidFill>
                  <a:prstClr val="black"/>
                </a:solidFill>
                <a:latin typeface="Times New Roman" panose="02020603050405020304" pitchFamily="18" charset="0"/>
                <a:cs typeface="Times New Roman" panose="02020603050405020304" pitchFamily="18" charset="0"/>
              </a:rPr>
            </a:br>
            <a:r>
              <a:rPr lang="en-US" sz="6600" b="1" dirty="0">
                <a:solidFill>
                  <a:prstClr val="black"/>
                </a:solidFill>
                <a:latin typeface="Times New Roman" panose="02020603050405020304" pitchFamily="18" charset="0"/>
                <a:cs typeface="Times New Roman" panose="02020603050405020304" pitchFamily="18" charset="0"/>
              </a:rPr>
              <a:t>in a bond with another atom. </a:t>
            </a:r>
            <a:endParaRPr kumimoji="0" lang="en-US" sz="6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29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220831"/>
            <a:ext cx="12192000"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6.  State the group trend for    </a:t>
            </a:r>
            <a:b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b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      </a:t>
            </a:r>
            <a:r>
              <a:rPr kumimoji="0" lang="en-US" sz="6600" b="1" i="0" u="none" strike="noStrike" kern="1200" cap="none" spc="0" normalizeH="0" baseline="0" noProof="0" dirty="0">
                <a:ln>
                  <a:noFill/>
                </a:ln>
                <a:solidFill>
                  <a:srgbClr val="0000FF"/>
                </a:solidFill>
                <a:effectLst/>
                <a:uLnTx/>
                <a:uFillTx/>
                <a:latin typeface="Calibri" panose="020F0502020204030204"/>
                <a:ea typeface="+mn-ea"/>
                <a:cs typeface="+mn-cs"/>
              </a:rPr>
              <a:t>electronegativity</a:t>
            </a: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0000FF"/>
                </a:solidFill>
                <a:effectLst/>
                <a:uLnTx/>
                <a:uFillTx/>
                <a:latin typeface="Calibri" panose="020F0502020204030204"/>
                <a:ea typeface="+mn-ea"/>
                <a:cs typeface="+mn-cs"/>
              </a:rPr>
              <a:t>7.  Why does this trend exist?</a:t>
            </a:r>
          </a:p>
        </p:txBody>
      </p:sp>
    </p:spTree>
    <p:extLst>
      <p:ext uri="{BB962C8B-B14F-4D97-AF65-F5344CB8AC3E}">
        <p14:creationId xmlns:p14="http://schemas.microsoft.com/office/powerpoint/2010/main" val="148723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0" y="0"/>
            <a:ext cx="121920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00FF"/>
                </a:solidFill>
                <a:effectLst/>
                <a:uLnTx/>
                <a:uFillTx/>
                <a:latin typeface="Century" panose="02040604050505020304" pitchFamily="18" charset="0"/>
              </a:rPr>
              <a:t>6.  The group trend for electronegativity</a:t>
            </a:r>
            <a:r>
              <a:rPr lang="en-US" sz="4800" b="1" dirty="0">
                <a:solidFill>
                  <a:srgbClr val="0000FF"/>
                </a:solidFill>
                <a:latin typeface="Century" panose="02040604050505020304" pitchFamily="18" charset="0"/>
              </a:rPr>
              <a:t> is decreasing.  </a:t>
            </a:r>
            <a:endParaRPr kumimoji="0" lang="en-US" sz="4800" b="1" i="0" u="none" strike="noStrike" kern="1200" cap="none" spc="0" normalizeH="0" baseline="0" noProof="0" dirty="0">
              <a:ln>
                <a:noFill/>
              </a:ln>
              <a:solidFill>
                <a:srgbClr val="0000FF"/>
              </a:solidFill>
              <a:effectLst/>
              <a:uLnTx/>
              <a:uFillTx/>
              <a:latin typeface="Century" panose="020406040505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srgbClr val="0000FF"/>
              </a:solidFill>
              <a:effectLst/>
              <a:uLnTx/>
              <a:uFillTx/>
              <a:latin typeface="Century" panose="020406040505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00FF"/>
                </a:solidFill>
                <a:effectLst/>
                <a:uLnTx/>
                <a:uFillTx/>
                <a:latin typeface="Century" panose="02040604050505020304" pitchFamily="18" charset="0"/>
              </a:rPr>
              <a:t>7.  Although there are more protons in each nucleus going down a group, the distance to that increasing </a:t>
            </a:r>
            <a:r>
              <a:rPr kumimoji="0" lang="en-US" sz="4800" b="1" i="0" u="none" strike="noStrike" kern="1200" cap="none" spc="0" normalizeH="0" baseline="0" noProof="0" dirty="0" err="1">
                <a:ln>
                  <a:noFill/>
                </a:ln>
                <a:solidFill>
                  <a:srgbClr val="0000FF"/>
                </a:solidFill>
                <a:effectLst/>
                <a:uLnTx/>
                <a:uFillTx/>
                <a:latin typeface="Century" panose="02040604050505020304" pitchFamily="18" charset="0"/>
              </a:rPr>
              <a:t>numbe</a:t>
            </a:r>
            <a:r>
              <a:rPr lang="en-US" sz="4800" b="1" dirty="0">
                <a:solidFill>
                  <a:srgbClr val="0000FF"/>
                </a:solidFill>
                <a:latin typeface="Century" panose="02040604050505020304" pitchFamily="18" charset="0"/>
              </a:rPr>
              <a:t>r of orbitals makes the inward attraction weaker with each box lower.  </a:t>
            </a:r>
            <a:endParaRPr kumimoji="0" lang="en-US" sz="4800" b="1" i="0" u="none" strike="noStrike" kern="1200" cap="none" spc="0" normalizeH="0" baseline="0" noProof="0" dirty="0">
              <a:ln>
                <a:noFill/>
              </a:ln>
              <a:solidFill>
                <a:srgbClr val="0000FF"/>
              </a:solidFill>
              <a:effectLst/>
              <a:uLnTx/>
              <a:uFillTx/>
              <a:latin typeface="Century" panose="02040604050505020304" pitchFamily="18" charset="0"/>
            </a:endParaRPr>
          </a:p>
        </p:txBody>
      </p:sp>
    </p:spTree>
    <p:extLst>
      <p:ext uri="{BB962C8B-B14F-4D97-AF65-F5344CB8AC3E}">
        <p14:creationId xmlns:p14="http://schemas.microsoft.com/office/powerpoint/2010/main" val="2810340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2255</TotalTime>
  <Words>1603</Words>
  <Application>Microsoft Office PowerPoint</Application>
  <PresentationFormat>Widescreen</PresentationFormat>
  <Paragraphs>156</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Calibri Light</vt:lpstr>
      <vt:lpstr>Century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Charlie</cp:lastModifiedBy>
  <cp:revision>133</cp:revision>
  <dcterms:created xsi:type="dcterms:W3CDTF">2015-09-21T12:45:47Z</dcterms:created>
  <dcterms:modified xsi:type="dcterms:W3CDTF">2022-02-14T23:08:03Z</dcterms:modified>
</cp:coreProperties>
</file>